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02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30/08/2020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0" i="0">
                <a:solidFill>
                  <a:srgbClr val="56221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30/08/2020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0" i="0">
                <a:solidFill>
                  <a:srgbClr val="56221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30/08/2020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0" i="0">
                <a:solidFill>
                  <a:srgbClr val="56221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30/08/2020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30/08/2020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505" y="0"/>
                </a:lnTo>
                <a:lnTo>
                  <a:pt x="0" y="819150"/>
                </a:lnTo>
                <a:lnTo>
                  <a:pt x="48635" y="817759"/>
                </a:lnTo>
                <a:lnTo>
                  <a:pt x="96034" y="813638"/>
                </a:lnTo>
                <a:lnTo>
                  <a:pt x="142623" y="806864"/>
                </a:lnTo>
                <a:lnTo>
                  <a:pt x="188327" y="797514"/>
                </a:lnTo>
                <a:lnTo>
                  <a:pt x="233067" y="785664"/>
                </a:lnTo>
                <a:lnTo>
                  <a:pt x="276768" y="771391"/>
                </a:lnTo>
                <a:lnTo>
                  <a:pt x="319353" y="754772"/>
                </a:lnTo>
                <a:lnTo>
                  <a:pt x="360744" y="735885"/>
                </a:lnTo>
                <a:lnTo>
                  <a:pt x="400865" y="714805"/>
                </a:lnTo>
                <a:lnTo>
                  <a:pt x="439639" y="691610"/>
                </a:lnTo>
                <a:lnTo>
                  <a:pt x="476990" y="666377"/>
                </a:lnTo>
                <a:lnTo>
                  <a:pt x="512839" y="639182"/>
                </a:lnTo>
                <a:lnTo>
                  <a:pt x="547112" y="610102"/>
                </a:lnTo>
                <a:lnTo>
                  <a:pt x="579729" y="579215"/>
                </a:lnTo>
                <a:lnTo>
                  <a:pt x="610616" y="546596"/>
                </a:lnTo>
                <a:lnTo>
                  <a:pt x="639695" y="512323"/>
                </a:lnTo>
                <a:lnTo>
                  <a:pt x="666889" y="476473"/>
                </a:lnTo>
                <a:lnTo>
                  <a:pt x="692122" y="439123"/>
                </a:lnTo>
                <a:lnTo>
                  <a:pt x="715316" y="400349"/>
                </a:lnTo>
                <a:lnTo>
                  <a:pt x="736395" y="360228"/>
                </a:lnTo>
                <a:lnTo>
                  <a:pt x="755281" y="318837"/>
                </a:lnTo>
                <a:lnTo>
                  <a:pt x="771899" y="276253"/>
                </a:lnTo>
                <a:lnTo>
                  <a:pt x="786171" y="232553"/>
                </a:lnTo>
                <a:lnTo>
                  <a:pt x="798020" y="187814"/>
                </a:lnTo>
                <a:lnTo>
                  <a:pt x="807370" y="142112"/>
                </a:lnTo>
                <a:lnTo>
                  <a:pt x="814144" y="95524"/>
                </a:lnTo>
                <a:lnTo>
                  <a:pt x="818264" y="48128"/>
                </a:lnTo>
                <a:lnTo>
                  <a:pt x="819655" y="0"/>
                </a:lnTo>
                <a:close/>
              </a:path>
            </a:pathLst>
          </a:custGeom>
          <a:solidFill>
            <a:srgbClr val="FDF9F4">
              <a:alpha val="3294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304" y="3810"/>
            <a:ext cx="819785" cy="819150"/>
          </a:xfrm>
          <a:custGeom>
            <a:avLst/>
            <a:gdLst/>
            <a:ahLst/>
            <a:cxnLst/>
            <a:rect l="l" t="t" r="r" b="b"/>
            <a:pathLst>
              <a:path w="819785" h="819150">
                <a:moveTo>
                  <a:pt x="819655" y="0"/>
                </a:moveTo>
                <a:lnTo>
                  <a:pt x="818264" y="48128"/>
                </a:lnTo>
                <a:lnTo>
                  <a:pt x="814144" y="95524"/>
                </a:lnTo>
                <a:lnTo>
                  <a:pt x="807370" y="142112"/>
                </a:lnTo>
                <a:lnTo>
                  <a:pt x="798020" y="187814"/>
                </a:lnTo>
                <a:lnTo>
                  <a:pt x="786171" y="232553"/>
                </a:lnTo>
                <a:lnTo>
                  <a:pt x="771899" y="276253"/>
                </a:lnTo>
                <a:lnTo>
                  <a:pt x="755281" y="318837"/>
                </a:lnTo>
                <a:lnTo>
                  <a:pt x="736395" y="360228"/>
                </a:lnTo>
                <a:lnTo>
                  <a:pt x="715316" y="400349"/>
                </a:lnTo>
                <a:lnTo>
                  <a:pt x="692122" y="439123"/>
                </a:lnTo>
                <a:lnTo>
                  <a:pt x="666889" y="476473"/>
                </a:lnTo>
                <a:lnTo>
                  <a:pt x="639695" y="512323"/>
                </a:lnTo>
                <a:lnTo>
                  <a:pt x="610616" y="546596"/>
                </a:lnTo>
                <a:lnTo>
                  <a:pt x="579729" y="579215"/>
                </a:lnTo>
                <a:lnTo>
                  <a:pt x="547112" y="610102"/>
                </a:lnTo>
                <a:lnTo>
                  <a:pt x="512839" y="639182"/>
                </a:lnTo>
                <a:lnTo>
                  <a:pt x="476990" y="666377"/>
                </a:lnTo>
                <a:lnTo>
                  <a:pt x="439639" y="691610"/>
                </a:lnTo>
                <a:lnTo>
                  <a:pt x="400865" y="714805"/>
                </a:lnTo>
                <a:lnTo>
                  <a:pt x="360744" y="735885"/>
                </a:lnTo>
                <a:lnTo>
                  <a:pt x="319353" y="754772"/>
                </a:lnTo>
                <a:lnTo>
                  <a:pt x="276768" y="771391"/>
                </a:lnTo>
                <a:lnTo>
                  <a:pt x="233067" y="785664"/>
                </a:lnTo>
                <a:lnTo>
                  <a:pt x="188327" y="797514"/>
                </a:lnTo>
                <a:lnTo>
                  <a:pt x="142623" y="806864"/>
                </a:lnTo>
                <a:lnTo>
                  <a:pt x="96034" y="813638"/>
                </a:lnTo>
                <a:lnTo>
                  <a:pt x="48635" y="817759"/>
                </a:lnTo>
                <a:lnTo>
                  <a:pt x="505" y="819150"/>
                </a:lnTo>
                <a:lnTo>
                  <a:pt x="336" y="819150"/>
                </a:lnTo>
                <a:lnTo>
                  <a:pt x="168" y="819150"/>
                </a:lnTo>
                <a:lnTo>
                  <a:pt x="0" y="819150"/>
                </a:lnTo>
                <a:lnTo>
                  <a:pt x="505" y="0"/>
                </a:lnTo>
                <a:lnTo>
                  <a:pt x="819655" y="0"/>
                </a:lnTo>
                <a:close/>
              </a:path>
            </a:pathLst>
          </a:custGeom>
          <a:ln w="3175">
            <a:solidFill>
              <a:srgbClr val="D2C3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28015" y="6095"/>
            <a:ext cx="1784604" cy="17846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69163" y="21335"/>
            <a:ext cx="1702435" cy="1702435"/>
          </a:xfrm>
          <a:custGeom>
            <a:avLst/>
            <a:gdLst/>
            <a:ahLst/>
            <a:cxnLst/>
            <a:rect l="l" t="t" r="r" b="b"/>
            <a:pathLst>
              <a:path w="1702435" h="1702435">
                <a:moveTo>
                  <a:pt x="0" y="851154"/>
                </a:moveTo>
                <a:lnTo>
                  <a:pt x="1347" y="802859"/>
                </a:lnTo>
                <a:lnTo>
                  <a:pt x="5341" y="755271"/>
                </a:lnTo>
                <a:lnTo>
                  <a:pt x="11910" y="708461"/>
                </a:lnTo>
                <a:lnTo>
                  <a:pt x="20983" y="662500"/>
                </a:lnTo>
                <a:lnTo>
                  <a:pt x="32487" y="617462"/>
                </a:lnTo>
                <a:lnTo>
                  <a:pt x="46350" y="573417"/>
                </a:lnTo>
                <a:lnTo>
                  <a:pt x="62501" y="530438"/>
                </a:lnTo>
                <a:lnTo>
                  <a:pt x="80868" y="488596"/>
                </a:lnTo>
                <a:lnTo>
                  <a:pt x="101378" y="447964"/>
                </a:lnTo>
                <a:lnTo>
                  <a:pt x="123961" y="408613"/>
                </a:lnTo>
                <a:lnTo>
                  <a:pt x="148543" y="370615"/>
                </a:lnTo>
                <a:lnTo>
                  <a:pt x="175055" y="334042"/>
                </a:lnTo>
                <a:lnTo>
                  <a:pt x="203422" y="298966"/>
                </a:lnTo>
                <a:lnTo>
                  <a:pt x="233574" y="265459"/>
                </a:lnTo>
                <a:lnTo>
                  <a:pt x="265439" y="233593"/>
                </a:lnTo>
                <a:lnTo>
                  <a:pt x="298945" y="203439"/>
                </a:lnTo>
                <a:lnTo>
                  <a:pt x="334020" y="175070"/>
                </a:lnTo>
                <a:lnTo>
                  <a:pt x="370593" y="148557"/>
                </a:lnTo>
                <a:lnTo>
                  <a:pt x="408590" y="123973"/>
                </a:lnTo>
                <a:lnTo>
                  <a:pt x="447941" y="101388"/>
                </a:lnTo>
                <a:lnTo>
                  <a:pt x="488574" y="80876"/>
                </a:lnTo>
                <a:lnTo>
                  <a:pt x="530417" y="62508"/>
                </a:lnTo>
                <a:lnTo>
                  <a:pt x="573397" y="46355"/>
                </a:lnTo>
                <a:lnTo>
                  <a:pt x="617444" y="32490"/>
                </a:lnTo>
                <a:lnTo>
                  <a:pt x="662485" y="20985"/>
                </a:lnTo>
                <a:lnTo>
                  <a:pt x="708448" y="11912"/>
                </a:lnTo>
                <a:lnTo>
                  <a:pt x="755262" y="5342"/>
                </a:lnTo>
                <a:lnTo>
                  <a:pt x="802854" y="1347"/>
                </a:lnTo>
                <a:lnTo>
                  <a:pt x="851154" y="0"/>
                </a:lnTo>
                <a:lnTo>
                  <a:pt x="899448" y="1347"/>
                </a:lnTo>
                <a:lnTo>
                  <a:pt x="947036" y="5342"/>
                </a:lnTo>
                <a:lnTo>
                  <a:pt x="993846" y="11912"/>
                </a:lnTo>
                <a:lnTo>
                  <a:pt x="1039807" y="20985"/>
                </a:lnTo>
                <a:lnTo>
                  <a:pt x="1084845" y="32490"/>
                </a:lnTo>
                <a:lnTo>
                  <a:pt x="1128890" y="46355"/>
                </a:lnTo>
                <a:lnTo>
                  <a:pt x="1171869" y="62508"/>
                </a:lnTo>
                <a:lnTo>
                  <a:pt x="1213711" y="80876"/>
                </a:lnTo>
                <a:lnTo>
                  <a:pt x="1254343" y="101388"/>
                </a:lnTo>
                <a:lnTo>
                  <a:pt x="1293694" y="123973"/>
                </a:lnTo>
                <a:lnTo>
                  <a:pt x="1331692" y="148557"/>
                </a:lnTo>
                <a:lnTo>
                  <a:pt x="1368265" y="175070"/>
                </a:lnTo>
                <a:lnTo>
                  <a:pt x="1403341" y="203439"/>
                </a:lnTo>
                <a:lnTo>
                  <a:pt x="1436848" y="233593"/>
                </a:lnTo>
                <a:lnTo>
                  <a:pt x="1468714" y="265459"/>
                </a:lnTo>
                <a:lnTo>
                  <a:pt x="1498868" y="298966"/>
                </a:lnTo>
                <a:lnTo>
                  <a:pt x="1527237" y="334042"/>
                </a:lnTo>
                <a:lnTo>
                  <a:pt x="1553750" y="370615"/>
                </a:lnTo>
                <a:lnTo>
                  <a:pt x="1578334" y="408613"/>
                </a:lnTo>
                <a:lnTo>
                  <a:pt x="1600919" y="447964"/>
                </a:lnTo>
                <a:lnTo>
                  <a:pt x="1621431" y="488596"/>
                </a:lnTo>
                <a:lnTo>
                  <a:pt x="1639799" y="530438"/>
                </a:lnTo>
                <a:lnTo>
                  <a:pt x="1655952" y="573417"/>
                </a:lnTo>
                <a:lnTo>
                  <a:pt x="1669817" y="617462"/>
                </a:lnTo>
                <a:lnTo>
                  <a:pt x="1681322" y="662500"/>
                </a:lnTo>
                <a:lnTo>
                  <a:pt x="1690395" y="708461"/>
                </a:lnTo>
                <a:lnTo>
                  <a:pt x="1696965" y="755271"/>
                </a:lnTo>
                <a:lnTo>
                  <a:pt x="1700960" y="802859"/>
                </a:lnTo>
                <a:lnTo>
                  <a:pt x="1702308" y="851154"/>
                </a:lnTo>
                <a:lnTo>
                  <a:pt x="1700960" y="899448"/>
                </a:lnTo>
                <a:lnTo>
                  <a:pt x="1696965" y="947036"/>
                </a:lnTo>
                <a:lnTo>
                  <a:pt x="1690395" y="993846"/>
                </a:lnTo>
                <a:lnTo>
                  <a:pt x="1681322" y="1039807"/>
                </a:lnTo>
                <a:lnTo>
                  <a:pt x="1669817" y="1084845"/>
                </a:lnTo>
                <a:lnTo>
                  <a:pt x="1655952" y="1128890"/>
                </a:lnTo>
                <a:lnTo>
                  <a:pt x="1639799" y="1171869"/>
                </a:lnTo>
                <a:lnTo>
                  <a:pt x="1621431" y="1213711"/>
                </a:lnTo>
                <a:lnTo>
                  <a:pt x="1600919" y="1254343"/>
                </a:lnTo>
                <a:lnTo>
                  <a:pt x="1578334" y="1293694"/>
                </a:lnTo>
                <a:lnTo>
                  <a:pt x="1553750" y="1331692"/>
                </a:lnTo>
                <a:lnTo>
                  <a:pt x="1527237" y="1368265"/>
                </a:lnTo>
                <a:lnTo>
                  <a:pt x="1498868" y="1403341"/>
                </a:lnTo>
                <a:lnTo>
                  <a:pt x="1468714" y="1436848"/>
                </a:lnTo>
                <a:lnTo>
                  <a:pt x="1436848" y="1468714"/>
                </a:lnTo>
                <a:lnTo>
                  <a:pt x="1403341" y="1498868"/>
                </a:lnTo>
                <a:lnTo>
                  <a:pt x="1368265" y="1527237"/>
                </a:lnTo>
                <a:lnTo>
                  <a:pt x="1331692" y="1553750"/>
                </a:lnTo>
                <a:lnTo>
                  <a:pt x="1293694" y="1578334"/>
                </a:lnTo>
                <a:lnTo>
                  <a:pt x="1254343" y="1600919"/>
                </a:lnTo>
                <a:lnTo>
                  <a:pt x="1213711" y="1621431"/>
                </a:lnTo>
                <a:lnTo>
                  <a:pt x="1171869" y="1639799"/>
                </a:lnTo>
                <a:lnTo>
                  <a:pt x="1128890" y="1655952"/>
                </a:lnTo>
                <a:lnTo>
                  <a:pt x="1084845" y="1669817"/>
                </a:lnTo>
                <a:lnTo>
                  <a:pt x="1039807" y="1681322"/>
                </a:lnTo>
                <a:lnTo>
                  <a:pt x="993846" y="1690395"/>
                </a:lnTo>
                <a:lnTo>
                  <a:pt x="947036" y="1696965"/>
                </a:lnTo>
                <a:lnTo>
                  <a:pt x="899448" y="1700960"/>
                </a:lnTo>
                <a:lnTo>
                  <a:pt x="851154" y="1702308"/>
                </a:lnTo>
                <a:lnTo>
                  <a:pt x="802854" y="1700960"/>
                </a:lnTo>
                <a:lnTo>
                  <a:pt x="755262" y="1696965"/>
                </a:lnTo>
                <a:lnTo>
                  <a:pt x="708448" y="1690395"/>
                </a:lnTo>
                <a:lnTo>
                  <a:pt x="662485" y="1681322"/>
                </a:lnTo>
                <a:lnTo>
                  <a:pt x="617444" y="1669817"/>
                </a:lnTo>
                <a:lnTo>
                  <a:pt x="573397" y="1655952"/>
                </a:lnTo>
                <a:lnTo>
                  <a:pt x="530417" y="1639799"/>
                </a:lnTo>
                <a:lnTo>
                  <a:pt x="488574" y="1621431"/>
                </a:lnTo>
                <a:lnTo>
                  <a:pt x="447941" y="1600919"/>
                </a:lnTo>
                <a:lnTo>
                  <a:pt x="408590" y="1578334"/>
                </a:lnTo>
                <a:lnTo>
                  <a:pt x="370593" y="1553750"/>
                </a:lnTo>
                <a:lnTo>
                  <a:pt x="334020" y="1527237"/>
                </a:lnTo>
                <a:lnTo>
                  <a:pt x="298945" y="1498868"/>
                </a:lnTo>
                <a:lnTo>
                  <a:pt x="265439" y="1468714"/>
                </a:lnTo>
                <a:lnTo>
                  <a:pt x="233574" y="1436848"/>
                </a:lnTo>
                <a:lnTo>
                  <a:pt x="203422" y="1403341"/>
                </a:lnTo>
                <a:lnTo>
                  <a:pt x="175055" y="1368265"/>
                </a:lnTo>
                <a:lnTo>
                  <a:pt x="148543" y="1331692"/>
                </a:lnTo>
                <a:lnTo>
                  <a:pt x="123961" y="1293694"/>
                </a:lnTo>
                <a:lnTo>
                  <a:pt x="101378" y="1254343"/>
                </a:lnTo>
                <a:lnTo>
                  <a:pt x="80868" y="1213711"/>
                </a:lnTo>
                <a:lnTo>
                  <a:pt x="62501" y="1171869"/>
                </a:lnTo>
                <a:lnTo>
                  <a:pt x="46350" y="1128890"/>
                </a:lnTo>
                <a:lnTo>
                  <a:pt x="32487" y="1084845"/>
                </a:lnTo>
                <a:lnTo>
                  <a:pt x="20983" y="1039807"/>
                </a:lnTo>
                <a:lnTo>
                  <a:pt x="11910" y="993846"/>
                </a:lnTo>
                <a:lnTo>
                  <a:pt x="5341" y="947036"/>
                </a:lnTo>
                <a:lnTo>
                  <a:pt x="1347" y="899448"/>
                </a:lnTo>
                <a:lnTo>
                  <a:pt x="0" y="851154"/>
                </a:lnTo>
                <a:close/>
              </a:path>
            </a:pathLst>
          </a:custGeom>
          <a:ln w="27432">
            <a:solidFill>
              <a:srgbClr val="FFF6D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72212" y="1045463"/>
            <a:ext cx="1155192" cy="115061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87319" y="1050633"/>
            <a:ext cx="1116813" cy="111147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87319" y="1050633"/>
            <a:ext cx="1116965" cy="1111885"/>
          </a:xfrm>
          <a:custGeom>
            <a:avLst/>
            <a:gdLst/>
            <a:ahLst/>
            <a:cxnLst/>
            <a:rect l="l" t="t" r="r" b="b"/>
            <a:pathLst>
              <a:path w="1116965" h="1111885">
                <a:moveTo>
                  <a:pt x="118496" y="204634"/>
                </a:moveTo>
                <a:lnTo>
                  <a:pt x="149785" y="168741"/>
                </a:lnTo>
                <a:lnTo>
                  <a:pt x="183515" y="136234"/>
                </a:lnTo>
                <a:lnTo>
                  <a:pt x="219451" y="107137"/>
                </a:lnTo>
                <a:lnTo>
                  <a:pt x="257356" y="81474"/>
                </a:lnTo>
                <a:lnTo>
                  <a:pt x="296996" y="59270"/>
                </a:lnTo>
                <a:lnTo>
                  <a:pt x="338135" y="40547"/>
                </a:lnTo>
                <a:lnTo>
                  <a:pt x="380538" y="25331"/>
                </a:lnTo>
                <a:lnTo>
                  <a:pt x="423971" y="13644"/>
                </a:lnTo>
                <a:lnTo>
                  <a:pt x="468196" y="5510"/>
                </a:lnTo>
                <a:lnTo>
                  <a:pt x="512980" y="954"/>
                </a:lnTo>
                <a:lnTo>
                  <a:pt x="558087" y="0"/>
                </a:lnTo>
                <a:lnTo>
                  <a:pt x="603281" y="2670"/>
                </a:lnTo>
                <a:lnTo>
                  <a:pt x="648327" y="8990"/>
                </a:lnTo>
                <a:lnTo>
                  <a:pt x="692991" y="18983"/>
                </a:lnTo>
                <a:lnTo>
                  <a:pt x="737036" y="32672"/>
                </a:lnTo>
                <a:lnTo>
                  <a:pt x="780227" y="50083"/>
                </a:lnTo>
                <a:lnTo>
                  <a:pt x="822330" y="71238"/>
                </a:lnTo>
                <a:lnTo>
                  <a:pt x="863108" y="96162"/>
                </a:lnTo>
                <a:lnTo>
                  <a:pt x="902327" y="124878"/>
                </a:lnTo>
                <a:lnTo>
                  <a:pt x="939023" y="156757"/>
                </a:lnTo>
                <a:lnTo>
                  <a:pt x="972365" y="190998"/>
                </a:lnTo>
                <a:lnTo>
                  <a:pt x="1002325" y="227366"/>
                </a:lnTo>
                <a:lnTo>
                  <a:pt x="1028874" y="265625"/>
                </a:lnTo>
                <a:lnTo>
                  <a:pt x="1051985" y="305541"/>
                </a:lnTo>
                <a:lnTo>
                  <a:pt x="1071626" y="346879"/>
                </a:lnTo>
                <a:lnTo>
                  <a:pt x="1087772" y="389404"/>
                </a:lnTo>
                <a:lnTo>
                  <a:pt x="1100392" y="432881"/>
                </a:lnTo>
                <a:lnTo>
                  <a:pt x="1109458" y="477076"/>
                </a:lnTo>
                <a:lnTo>
                  <a:pt x="1114941" y="521754"/>
                </a:lnTo>
                <a:lnTo>
                  <a:pt x="1116813" y="566679"/>
                </a:lnTo>
                <a:lnTo>
                  <a:pt x="1115044" y="611617"/>
                </a:lnTo>
                <a:lnTo>
                  <a:pt x="1109608" y="656333"/>
                </a:lnTo>
                <a:lnTo>
                  <a:pt x="1100473" y="700593"/>
                </a:lnTo>
                <a:lnTo>
                  <a:pt x="1087613" y="744160"/>
                </a:lnTo>
                <a:lnTo>
                  <a:pt x="1070998" y="786801"/>
                </a:lnTo>
                <a:lnTo>
                  <a:pt x="1050600" y="828281"/>
                </a:lnTo>
                <a:lnTo>
                  <a:pt x="1026390" y="868365"/>
                </a:lnTo>
                <a:lnTo>
                  <a:pt x="998339" y="906817"/>
                </a:lnTo>
                <a:lnTo>
                  <a:pt x="967050" y="942710"/>
                </a:lnTo>
                <a:lnTo>
                  <a:pt x="933320" y="975218"/>
                </a:lnTo>
                <a:lnTo>
                  <a:pt x="897385" y="1004315"/>
                </a:lnTo>
                <a:lnTo>
                  <a:pt x="859481" y="1029978"/>
                </a:lnTo>
                <a:lnTo>
                  <a:pt x="819841" y="1052184"/>
                </a:lnTo>
                <a:lnTo>
                  <a:pt x="778703" y="1070908"/>
                </a:lnTo>
                <a:lnTo>
                  <a:pt x="736300" y="1086127"/>
                </a:lnTo>
                <a:lnTo>
                  <a:pt x="692869" y="1097817"/>
                </a:lnTo>
                <a:lnTo>
                  <a:pt x="648644" y="1105954"/>
                </a:lnTo>
                <a:lnTo>
                  <a:pt x="603860" y="1110515"/>
                </a:lnTo>
                <a:lnTo>
                  <a:pt x="558754" y="1111476"/>
                </a:lnTo>
                <a:lnTo>
                  <a:pt x="513560" y="1108813"/>
                </a:lnTo>
                <a:lnTo>
                  <a:pt x="468514" y="1102502"/>
                </a:lnTo>
                <a:lnTo>
                  <a:pt x="423850" y="1092519"/>
                </a:lnTo>
                <a:lnTo>
                  <a:pt x="379804" y="1078841"/>
                </a:lnTo>
                <a:lnTo>
                  <a:pt x="336612" y="1061444"/>
                </a:lnTo>
                <a:lnTo>
                  <a:pt x="294508" y="1040304"/>
                </a:lnTo>
                <a:lnTo>
                  <a:pt x="253729" y="1015397"/>
                </a:lnTo>
                <a:lnTo>
                  <a:pt x="214508" y="986700"/>
                </a:lnTo>
                <a:lnTo>
                  <a:pt x="177812" y="954821"/>
                </a:lnTo>
                <a:lnTo>
                  <a:pt x="144469" y="920580"/>
                </a:lnTo>
                <a:lnTo>
                  <a:pt x="114507" y="884212"/>
                </a:lnTo>
                <a:lnTo>
                  <a:pt x="87955" y="845952"/>
                </a:lnTo>
                <a:lnTo>
                  <a:pt x="64842" y="806035"/>
                </a:lnTo>
                <a:lnTo>
                  <a:pt x="45198" y="764695"/>
                </a:lnTo>
                <a:lnTo>
                  <a:pt x="29049" y="722168"/>
                </a:lnTo>
                <a:lnTo>
                  <a:pt x="16427" y="678687"/>
                </a:lnTo>
                <a:lnTo>
                  <a:pt x="7358" y="634488"/>
                </a:lnTo>
                <a:lnTo>
                  <a:pt x="1873" y="589806"/>
                </a:lnTo>
                <a:lnTo>
                  <a:pt x="0" y="544874"/>
                </a:lnTo>
                <a:lnTo>
                  <a:pt x="1767" y="499929"/>
                </a:lnTo>
                <a:lnTo>
                  <a:pt x="7203" y="455204"/>
                </a:lnTo>
                <a:lnTo>
                  <a:pt x="16338" y="410935"/>
                </a:lnTo>
                <a:lnTo>
                  <a:pt x="29200" y="367355"/>
                </a:lnTo>
                <a:lnTo>
                  <a:pt x="45818" y="324701"/>
                </a:lnTo>
                <a:lnTo>
                  <a:pt x="66221" y="283206"/>
                </a:lnTo>
                <a:lnTo>
                  <a:pt x="90437" y="243105"/>
                </a:lnTo>
                <a:lnTo>
                  <a:pt x="118496" y="204634"/>
                </a:lnTo>
                <a:close/>
              </a:path>
              <a:path w="1116965" h="1111885">
                <a:moveTo>
                  <a:pt x="220477" y="286041"/>
                </a:moveTo>
                <a:lnTo>
                  <a:pt x="193856" y="323455"/>
                </a:lnTo>
                <a:lnTo>
                  <a:pt x="171955" y="362810"/>
                </a:lnTo>
                <a:lnTo>
                  <a:pt x="154729" y="403741"/>
                </a:lnTo>
                <a:lnTo>
                  <a:pt x="142131" y="445881"/>
                </a:lnTo>
                <a:lnTo>
                  <a:pt x="134116" y="488865"/>
                </a:lnTo>
                <a:lnTo>
                  <a:pt x="130638" y="532328"/>
                </a:lnTo>
                <a:lnTo>
                  <a:pt x="131651" y="575903"/>
                </a:lnTo>
                <a:lnTo>
                  <a:pt x="137108" y="619227"/>
                </a:lnTo>
                <a:lnTo>
                  <a:pt x="146964" y="661933"/>
                </a:lnTo>
                <a:lnTo>
                  <a:pt x="161173" y="703655"/>
                </a:lnTo>
                <a:lnTo>
                  <a:pt x="179689" y="744028"/>
                </a:lnTo>
                <a:lnTo>
                  <a:pt x="202465" y="782686"/>
                </a:lnTo>
                <a:lnTo>
                  <a:pt x="229457" y="819265"/>
                </a:lnTo>
                <a:lnTo>
                  <a:pt x="260618" y="853397"/>
                </a:lnTo>
                <a:lnTo>
                  <a:pt x="295902" y="884719"/>
                </a:lnTo>
                <a:lnTo>
                  <a:pt x="334265" y="912179"/>
                </a:lnTo>
                <a:lnTo>
                  <a:pt x="374453" y="934995"/>
                </a:lnTo>
                <a:lnTo>
                  <a:pt x="416101" y="953204"/>
                </a:lnTo>
                <a:lnTo>
                  <a:pt x="458841" y="966841"/>
                </a:lnTo>
                <a:lnTo>
                  <a:pt x="502308" y="975943"/>
                </a:lnTo>
                <a:lnTo>
                  <a:pt x="546136" y="980546"/>
                </a:lnTo>
                <a:lnTo>
                  <a:pt x="589957" y="980687"/>
                </a:lnTo>
                <a:lnTo>
                  <a:pt x="633406" y="976403"/>
                </a:lnTo>
                <a:lnTo>
                  <a:pt x="676117" y="967728"/>
                </a:lnTo>
                <a:lnTo>
                  <a:pt x="717723" y="954701"/>
                </a:lnTo>
                <a:lnTo>
                  <a:pt x="757858" y="937356"/>
                </a:lnTo>
                <a:lnTo>
                  <a:pt x="796155" y="915731"/>
                </a:lnTo>
                <a:lnTo>
                  <a:pt x="832248" y="889862"/>
                </a:lnTo>
                <a:lnTo>
                  <a:pt x="865771" y="859785"/>
                </a:lnTo>
                <a:lnTo>
                  <a:pt x="896358" y="825537"/>
                </a:lnTo>
                <a:lnTo>
                  <a:pt x="922982" y="788101"/>
                </a:lnTo>
                <a:lnTo>
                  <a:pt x="944884" y="748730"/>
                </a:lnTo>
                <a:lnTo>
                  <a:pt x="962111" y="707789"/>
                </a:lnTo>
                <a:lnTo>
                  <a:pt x="974709" y="665643"/>
                </a:lnTo>
                <a:lnTo>
                  <a:pt x="982725" y="622657"/>
                </a:lnTo>
                <a:lnTo>
                  <a:pt x="986203" y="579196"/>
                </a:lnTo>
                <a:lnTo>
                  <a:pt x="985191" y="535624"/>
                </a:lnTo>
                <a:lnTo>
                  <a:pt x="979734" y="492307"/>
                </a:lnTo>
                <a:lnTo>
                  <a:pt x="969878" y="449609"/>
                </a:lnTo>
                <a:lnTo>
                  <a:pt x="955669" y="407895"/>
                </a:lnTo>
                <a:lnTo>
                  <a:pt x="937154" y="367530"/>
                </a:lnTo>
                <a:lnTo>
                  <a:pt x="914378" y="328880"/>
                </a:lnTo>
                <a:lnTo>
                  <a:pt x="887387" y="292308"/>
                </a:lnTo>
                <a:lnTo>
                  <a:pt x="856228" y="258179"/>
                </a:lnTo>
                <a:lnTo>
                  <a:pt x="820946" y="226859"/>
                </a:lnTo>
                <a:lnTo>
                  <a:pt x="782581" y="199399"/>
                </a:lnTo>
                <a:lnTo>
                  <a:pt x="742390" y="176583"/>
                </a:lnTo>
                <a:lnTo>
                  <a:pt x="700741" y="158375"/>
                </a:lnTo>
                <a:lnTo>
                  <a:pt x="657999" y="144737"/>
                </a:lnTo>
                <a:lnTo>
                  <a:pt x="614531" y="135635"/>
                </a:lnTo>
                <a:lnTo>
                  <a:pt x="570702" y="131032"/>
                </a:lnTo>
                <a:lnTo>
                  <a:pt x="526880" y="130891"/>
                </a:lnTo>
                <a:lnTo>
                  <a:pt x="483430" y="135175"/>
                </a:lnTo>
                <a:lnTo>
                  <a:pt x="440719" y="143850"/>
                </a:lnTo>
                <a:lnTo>
                  <a:pt x="399113" y="156877"/>
                </a:lnTo>
                <a:lnTo>
                  <a:pt x="358978" y="174222"/>
                </a:lnTo>
                <a:lnTo>
                  <a:pt x="320681" y="195847"/>
                </a:lnTo>
                <a:lnTo>
                  <a:pt x="284587" y="221716"/>
                </a:lnTo>
                <a:lnTo>
                  <a:pt x="251064" y="251793"/>
                </a:lnTo>
                <a:lnTo>
                  <a:pt x="220477" y="286041"/>
                </a:lnTo>
                <a:close/>
              </a:path>
            </a:pathLst>
          </a:custGeom>
          <a:ln w="7349">
            <a:solidFill>
              <a:srgbClr val="C6B7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13460" y="0"/>
            <a:ext cx="8130540" cy="6858000"/>
          </a:xfrm>
          <a:custGeom>
            <a:avLst/>
            <a:gdLst/>
            <a:ahLst/>
            <a:cxnLst/>
            <a:rect l="l" t="t" r="r" b="b"/>
            <a:pathLst>
              <a:path w="8130540" h="6858000">
                <a:moveTo>
                  <a:pt x="8130540" y="0"/>
                </a:moveTo>
                <a:lnTo>
                  <a:pt x="0" y="0"/>
                </a:lnTo>
                <a:lnTo>
                  <a:pt x="0" y="6858000"/>
                </a:lnTo>
                <a:lnTo>
                  <a:pt x="8130540" y="6858000"/>
                </a:lnTo>
                <a:lnTo>
                  <a:pt x="81305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935736" y="0"/>
            <a:ext cx="155447" cy="685799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014983" y="0"/>
            <a:ext cx="73660" cy="6858000"/>
          </a:xfrm>
          <a:custGeom>
            <a:avLst/>
            <a:gdLst/>
            <a:ahLst/>
            <a:cxnLst/>
            <a:rect l="l" t="t" r="r" b="b"/>
            <a:pathLst>
              <a:path w="73659" h="6858000">
                <a:moveTo>
                  <a:pt x="73152" y="0"/>
                </a:moveTo>
                <a:lnTo>
                  <a:pt x="0" y="0"/>
                </a:lnTo>
                <a:lnTo>
                  <a:pt x="0" y="6858000"/>
                </a:lnTo>
                <a:lnTo>
                  <a:pt x="73152" y="6858000"/>
                </a:lnTo>
                <a:lnTo>
                  <a:pt x="731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08603" y="271017"/>
            <a:ext cx="2751454" cy="619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00" b="0" i="0">
                <a:solidFill>
                  <a:srgbClr val="56221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28140" y="1956942"/>
            <a:ext cx="7630795" cy="4368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30/08/2020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rriam-webster.com/dictionary/election" TargetMode="External"/><Relationship Id="rId2" Type="http://schemas.openxmlformats.org/officeDocument/2006/relationships/hyperlink" Target="http://www.merriam-webster.com/dictionary/vest%5B1%5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erriam-webster.com/dictionary/democratic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21892" y="1339596"/>
            <a:ext cx="305435" cy="287020"/>
            <a:chOff x="921892" y="1339596"/>
            <a:chExt cx="305435" cy="287020"/>
          </a:xfrm>
        </p:grpSpPr>
        <p:sp>
          <p:nvSpPr>
            <p:cNvPr id="3" name="object 3"/>
            <p:cNvSpPr/>
            <p:nvPr/>
          </p:nvSpPr>
          <p:spPr>
            <a:xfrm>
              <a:off x="922781" y="1415034"/>
              <a:ext cx="210312" cy="21031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21892" y="1339596"/>
              <a:ext cx="304927" cy="2866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2127504" y="239268"/>
            <a:ext cx="6015228" cy="22433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780157" y="519811"/>
            <a:ext cx="4709795" cy="1245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0" dirty="0">
                <a:latin typeface="Times New Roman"/>
                <a:cs typeface="Times New Roman"/>
              </a:rPr>
              <a:t>Democracy</a:t>
            </a:r>
            <a:endParaRPr sz="8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09089" y="3023485"/>
            <a:ext cx="7077709" cy="1917832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81280" algn="ctr">
              <a:lnSpc>
                <a:spcPct val="100000"/>
              </a:lnSpc>
              <a:spcBef>
                <a:spcPts val="434"/>
              </a:spcBef>
            </a:pPr>
            <a:r>
              <a:rPr sz="2200" dirty="0">
                <a:solidFill>
                  <a:srgbClr val="310D04"/>
                </a:solidFill>
                <a:latin typeface="Times New Roman"/>
                <a:cs typeface="Times New Roman"/>
              </a:rPr>
              <a:t>by</a:t>
            </a:r>
            <a:endParaRPr sz="2200" dirty="0">
              <a:latin typeface="Times New Roman"/>
              <a:cs typeface="Times New Roman"/>
            </a:endParaRPr>
          </a:p>
          <a:p>
            <a:pPr marL="3175" algn="ctr">
              <a:lnSpc>
                <a:spcPct val="100000"/>
              </a:lnSpc>
              <a:spcBef>
                <a:spcPts val="335"/>
              </a:spcBef>
            </a:pPr>
            <a:r>
              <a:rPr lang="en-US" sz="2200" spc="-5" dirty="0">
                <a:solidFill>
                  <a:srgbClr val="310D04"/>
                </a:solidFill>
                <a:latin typeface="Times New Roman"/>
                <a:cs typeface="Times New Roman"/>
              </a:rPr>
              <a:t>Sanjay Kumar Shandilya</a:t>
            </a:r>
            <a:endParaRPr sz="2200" dirty="0">
              <a:latin typeface="Times New Roman"/>
              <a:cs typeface="Times New Roman"/>
            </a:endParaRPr>
          </a:p>
          <a:p>
            <a:pPr marL="2896235" marR="431165" indent="-2454275">
              <a:lnSpc>
                <a:spcPts val="2380"/>
              </a:lnSpc>
              <a:spcBef>
                <a:spcPts val="645"/>
              </a:spcBef>
            </a:pPr>
            <a:r>
              <a:rPr sz="2200" spc="-5" dirty="0">
                <a:solidFill>
                  <a:srgbClr val="310D04"/>
                </a:solidFill>
                <a:latin typeface="Arial"/>
                <a:cs typeface="Arial"/>
              </a:rPr>
              <a:t>M.A. (Political Science), </a:t>
            </a:r>
            <a:r>
              <a:rPr lang="en-US" sz="2200" spc="-5" dirty="0" err="1">
                <a:solidFill>
                  <a:srgbClr val="310D04"/>
                </a:solidFill>
                <a:latin typeface="Arial"/>
                <a:cs typeface="Arial"/>
              </a:rPr>
              <a:t>B.Ed</a:t>
            </a:r>
            <a:endParaRPr sz="2200" dirty="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  <a:spcBef>
                <a:spcPts val="295"/>
              </a:spcBef>
            </a:pPr>
            <a:r>
              <a:rPr lang="en-US" sz="2200" spc="-5" dirty="0">
                <a:solidFill>
                  <a:srgbClr val="310D04"/>
                </a:solidFill>
                <a:latin typeface="Arial"/>
                <a:cs typeface="Arial"/>
              </a:rPr>
              <a:t>TGT</a:t>
            </a:r>
            <a:endParaRPr sz="2200" dirty="0">
              <a:latin typeface="Arial"/>
              <a:cs typeface="Arial"/>
            </a:endParaRPr>
          </a:p>
          <a:p>
            <a:pPr marL="12700" marR="5080" algn="ctr">
              <a:lnSpc>
                <a:spcPts val="2380"/>
              </a:lnSpc>
              <a:spcBef>
                <a:spcPts val="635"/>
              </a:spcBef>
            </a:pP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4289" y="171399"/>
            <a:ext cx="7553325" cy="58801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845" algn="just">
              <a:lnSpc>
                <a:spcPct val="100000"/>
              </a:lnSpc>
              <a:spcBef>
                <a:spcPts val="105"/>
              </a:spcBef>
            </a:pPr>
            <a:r>
              <a:rPr sz="2550" spc="-660" dirty="0">
                <a:solidFill>
                  <a:srgbClr val="3891A7"/>
                </a:solidFill>
                <a:latin typeface="Arial"/>
                <a:cs typeface="Arial"/>
              </a:rPr>
              <a:t> </a:t>
            </a:r>
            <a:r>
              <a:rPr sz="3200" b="1" i="1" spc="-5" dirty="0">
                <a:latin typeface="Times New Roman"/>
                <a:cs typeface="Times New Roman"/>
              </a:rPr>
              <a:t>Political Condition: </a:t>
            </a:r>
            <a:r>
              <a:rPr sz="3200" dirty="0">
                <a:latin typeface="Times New Roman"/>
                <a:cs typeface="Times New Roman"/>
              </a:rPr>
              <a:t>It </a:t>
            </a:r>
            <a:r>
              <a:rPr sz="3200" spc="-5" dirty="0">
                <a:latin typeface="Times New Roman"/>
                <a:cs typeface="Times New Roman"/>
              </a:rPr>
              <a:t>is </a:t>
            </a:r>
            <a:r>
              <a:rPr sz="3200" dirty="0">
                <a:latin typeface="Times New Roman"/>
                <a:cs typeface="Times New Roman"/>
              </a:rPr>
              <a:t>essential </a:t>
            </a:r>
            <a:r>
              <a:rPr sz="3200" spc="-5" dirty="0">
                <a:latin typeface="Times New Roman"/>
                <a:cs typeface="Times New Roman"/>
              </a:rPr>
              <a:t>that for </a:t>
            </a:r>
            <a:r>
              <a:rPr sz="3200" spc="-470" dirty="0">
                <a:latin typeface="Times New Roman"/>
                <a:cs typeface="Times New Roman"/>
              </a:rPr>
              <a:t>a  </a:t>
            </a:r>
            <a:r>
              <a:rPr sz="3200" dirty="0">
                <a:latin typeface="Times New Roman"/>
                <a:cs typeface="Times New Roman"/>
              </a:rPr>
              <a:t>system </a:t>
            </a:r>
            <a:r>
              <a:rPr sz="3200" spc="-10" dirty="0">
                <a:latin typeface="Times New Roman"/>
                <a:cs typeface="Times New Roman"/>
              </a:rPr>
              <a:t>to </a:t>
            </a:r>
            <a:r>
              <a:rPr sz="3200" dirty="0">
                <a:latin typeface="Times New Roman"/>
                <a:cs typeface="Times New Roman"/>
              </a:rPr>
              <a:t>be democratic, we </a:t>
            </a:r>
            <a:r>
              <a:rPr sz="3200" spc="-5" dirty="0">
                <a:latin typeface="Times New Roman"/>
                <a:cs typeface="Times New Roman"/>
              </a:rPr>
              <a:t>must </a:t>
            </a:r>
            <a:r>
              <a:rPr sz="3200" dirty="0">
                <a:latin typeface="Times New Roman"/>
                <a:cs typeface="Times New Roman"/>
              </a:rPr>
              <a:t>adopt a  </a:t>
            </a:r>
            <a:r>
              <a:rPr sz="3200" spc="-5" dirty="0">
                <a:latin typeface="Times New Roman"/>
                <a:cs typeface="Times New Roman"/>
              </a:rPr>
              <a:t>Constitution </a:t>
            </a:r>
            <a:r>
              <a:rPr sz="3200" dirty="0">
                <a:latin typeface="Times New Roman"/>
                <a:cs typeface="Times New Roman"/>
              </a:rPr>
              <a:t>and laws </a:t>
            </a:r>
            <a:r>
              <a:rPr sz="3200" spc="-5" dirty="0">
                <a:latin typeface="Times New Roman"/>
                <a:cs typeface="Times New Roman"/>
              </a:rPr>
              <a:t>that </a:t>
            </a:r>
            <a:r>
              <a:rPr sz="3200" dirty="0">
                <a:latin typeface="Times New Roman"/>
                <a:cs typeface="Times New Roman"/>
              </a:rPr>
              <a:t>vest </a:t>
            </a:r>
            <a:r>
              <a:rPr sz="3200" spc="-5" dirty="0">
                <a:latin typeface="Times New Roman"/>
                <a:cs typeface="Times New Roman"/>
              </a:rPr>
              <a:t>supreme  </a:t>
            </a:r>
            <a:r>
              <a:rPr sz="3200" dirty="0">
                <a:latin typeface="Times New Roman"/>
                <a:cs typeface="Times New Roman"/>
              </a:rPr>
              <a:t>power </a:t>
            </a:r>
            <a:r>
              <a:rPr sz="3200" spc="-10" dirty="0">
                <a:latin typeface="Times New Roman"/>
                <a:cs typeface="Times New Roman"/>
              </a:rPr>
              <a:t>in </a:t>
            </a:r>
            <a:r>
              <a:rPr sz="3200" dirty="0">
                <a:latin typeface="Times New Roman"/>
                <a:cs typeface="Times New Roman"/>
              </a:rPr>
              <a:t>the people.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dirty="0">
                <a:latin typeface="Times New Roman"/>
                <a:cs typeface="Times New Roman"/>
              </a:rPr>
              <a:t>human </a:t>
            </a:r>
            <a:r>
              <a:rPr sz="3200" spc="-5" dirty="0">
                <a:latin typeface="Times New Roman"/>
                <a:cs typeface="Times New Roman"/>
              </a:rPr>
              <a:t>rights </a:t>
            </a:r>
            <a:r>
              <a:rPr sz="3200" spc="-10" dirty="0">
                <a:latin typeface="Times New Roman"/>
                <a:cs typeface="Times New Roman"/>
              </a:rPr>
              <a:t>and  </a:t>
            </a:r>
            <a:r>
              <a:rPr sz="3200" dirty="0">
                <a:latin typeface="Times New Roman"/>
                <a:cs typeface="Times New Roman"/>
              </a:rPr>
              <a:t>fundamental </a:t>
            </a:r>
            <a:r>
              <a:rPr sz="3200" spc="-5" dirty="0">
                <a:latin typeface="Times New Roman"/>
                <a:cs typeface="Times New Roman"/>
              </a:rPr>
              <a:t>rights, </a:t>
            </a:r>
            <a:r>
              <a:rPr sz="3200" dirty="0">
                <a:latin typeface="Times New Roman"/>
                <a:cs typeface="Times New Roman"/>
              </a:rPr>
              <a:t>such as equality , </a:t>
            </a:r>
            <a:r>
              <a:rPr sz="3200" spc="-5" dirty="0">
                <a:latin typeface="Times New Roman"/>
                <a:cs typeface="Times New Roman"/>
              </a:rPr>
              <a:t>liberty  </a:t>
            </a:r>
            <a:r>
              <a:rPr sz="3200" dirty="0">
                <a:latin typeface="Times New Roman"/>
                <a:cs typeface="Times New Roman"/>
              </a:rPr>
              <a:t>of </a:t>
            </a:r>
            <a:r>
              <a:rPr sz="3200" spc="-5" dirty="0">
                <a:latin typeface="Times New Roman"/>
                <a:cs typeface="Times New Roman"/>
              </a:rPr>
              <a:t>thought </a:t>
            </a:r>
            <a:r>
              <a:rPr sz="3200" dirty="0">
                <a:latin typeface="Times New Roman"/>
                <a:cs typeface="Times New Roman"/>
              </a:rPr>
              <a:t>and expression, </a:t>
            </a:r>
            <a:r>
              <a:rPr sz="3200" spc="-5" dirty="0">
                <a:latin typeface="Times New Roman"/>
                <a:cs typeface="Times New Roman"/>
              </a:rPr>
              <a:t>belief,  </a:t>
            </a:r>
            <a:r>
              <a:rPr sz="3200" dirty="0">
                <a:latin typeface="Times New Roman"/>
                <a:cs typeface="Times New Roman"/>
              </a:rPr>
              <a:t>movement, </a:t>
            </a:r>
            <a:r>
              <a:rPr sz="3200" spc="-5" dirty="0">
                <a:latin typeface="Times New Roman"/>
                <a:cs typeface="Times New Roman"/>
              </a:rPr>
              <a:t>communication and </a:t>
            </a:r>
            <a:r>
              <a:rPr sz="3200" dirty="0">
                <a:latin typeface="Times New Roman"/>
                <a:cs typeface="Times New Roman"/>
              </a:rPr>
              <a:t>association  must be protected </a:t>
            </a:r>
            <a:r>
              <a:rPr sz="3200" spc="-5" dirty="0">
                <a:latin typeface="Times New Roman"/>
                <a:cs typeface="Times New Roman"/>
              </a:rPr>
              <a:t>by the </a:t>
            </a:r>
            <a:r>
              <a:rPr sz="3200" dirty="0">
                <a:latin typeface="Times New Roman"/>
                <a:cs typeface="Times New Roman"/>
              </a:rPr>
              <a:t>Constitution. </a:t>
            </a:r>
            <a:r>
              <a:rPr sz="3200" spc="-5" dirty="0">
                <a:latin typeface="Times New Roman"/>
                <a:cs typeface="Times New Roman"/>
              </a:rPr>
              <a:t>The  </a:t>
            </a:r>
            <a:r>
              <a:rPr sz="3200" dirty="0">
                <a:latin typeface="Times New Roman"/>
                <a:cs typeface="Times New Roman"/>
              </a:rPr>
              <a:t>democratic system has </a:t>
            </a:r>
            <a:r>
              <a:rPr sz="3200" spc="-10" dirty="0">
                <a:latin typeface="Times New Roman"/>
                <a:cs typeface="Times New Roman"/>
              </a:rPr>
              <a:t>to </a:t>
            </a:r>
            <a:r>
              <a:rPr sz="3200" dirty="0">
                <a:latin typeface="Times New Roman"/>
                <a:cs typeface="Times New Roman"/>
              </a:rPr>
              <a:t>have universal  adult franchise </a:t>
            </a:r>
            <a:r>
              <a:rPr sz="3200" spc="-5" dirty="0">
                <a:latin typeface="Times New Roman"/>
                <a:cs typeface="Times New Roman"/>
              </a:rPr>
              <a:t>as </a:t>
            </a:r>
            <a:r>
              <a:rPr sz="3200" dirty="0">
                <a:latin typeface="Times New Roman"/>
                <a:cs typeface="Times New Roman"/>
              </a:rPr>
              <a:t>the basis of </a:t>
            </a:r>
            <a:r>
              <a:rPr sz="3200" spc="-5" dirty="0">
                <a:latin typeface="Times New Roman"/>
                <a:cs typeface="Times New Roman"/>
              </a:rPr>
              <a:t>electing  </a:t>
            </a:r>
            <a:r>
              <a:rPr sz="3200" dirty="0">
                <a:latin typeface="Times New Roman"/>
                <a:cs typeface="Times New Roman"/>
              </a:rPr>
              <a:t>representatives at various levels </a:t>
            </a:r>
            <a:r>
              <a:rPr sz="3200" spc="-5" dirty="0">
                <a:latin typeface="Times New Roman"/>
                <a:cs typeface="Times New Roman"/>
              </a:rPr>
              <a:t>of </a:t>
            </a:r>
            <a:r>
              <a:rPr sz="3200" dirty="0">
                <a:latin typeface="Times New Roman"/>
                <a:cs typeface="Times New Roman"/>
              </a:rPr>
              <a:t>the  government.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209090" y="4050721"/>
          <a:ext cx="7668259" cy="8204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6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2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19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3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997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250" dirty="0">
                          <a:solidFill>
                            <a:srgbClr val="3891A7"/>
                          </a:solidFill>
                          <a:latin typeface="Arial"/>
                          <a:cs typeface="Arial"/>
                        </a:rPr>
                        <a:t></a:t>
                      </a:r>
                      <a:endParaRPr sz="225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ts val="3050"/>
                        </a:lnSpc>
                        <a:tabLst>
                          <a:tab pos="697865" algn="l"/>
                          <a:tab pos="2607945" algn="l"/>
                        </a:tabLst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A	democratic	system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14935" algn="r">
                        <a:lnSpc>
                          <a:spcPts val="3050"/>
                        </a:lnSpc>
                        <a:tabLst>
                          <a:tab pos="568325" algn="l"/>
                        </a:tabLst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is	st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engt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ened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7630" algn="r">
                        <a:lnSpc>
                          <a:spcPts val="305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if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05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it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9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3130"/>
                        </a:lnSpc>
                        <a:tabLst>
                          <a:tab pos="1668780" algn="l"/>
                          <a:tab pos="2231390" algn="l"/>
                        </a:tabLst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maintains	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an	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enlightened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06680" algn="r">
                        <a:lnSpc>
                          <a:spcPts val="3130"/>
                        </a:lnSpc>
                        <a:tabLst>
                          <a:tab pos="1113790" algn="l"/>
                        </a:tabLst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ic	opin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on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2555" algn="r">
                        <a:lnSpc>
                          <a:spcPts val="313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in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313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its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228140" y="72339"/>
            <a:ext cx="7630159" cy="5659120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295910" marR="5080" indent="-283845" algn="just">
              <a:lnSpc>
                <a:spcPct val="100299"/>
              </a:lnSpc>
              <a:spcBef>
                <a:spcPts val="85"/>
              </a:spcBef>
            </a:pPr>
            <a:r>
              <a:rPr sz="2550" spc="-660" dirty="0">
                <a:solidFill>
                  <a:srgbClr val="3891A7"/>
                </a:solidFill>
                <a:latin typeface="Arial"/>
                <a:cs typeface="Arial"/>
              </a:rPr>
              <a:t> </a:t>
            </a:r>
            <a:r>
              <a:rPr sz="2800" spc="-5" dirty="0">
                <a:latin typeface="Times New Roman"/>
                <a:cs typeface="Times New Roman"/>
              </a:rPr>
              <a:t>There has to be a responsible government </a:t>
            </a:r>
            <a:r>
              <a:rPr sz="2800" spc="-220" dirty="0">
                <a:latin typeface="Times New Roman"/>
                <a:cs typeface="Times New Roman"/>
              </a:rPr>
              <a:t>in  </a:t>
            </a:r>
            <a:r>
              <a:rPr sz="2800" spc="-5" dirty="0">
                <a:latin typeface="Times New Roman"/>
                <a:cs typeface="Times New Roman"/>
              </a:rPr>
              <a:t>which the executive is answerable to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legislature,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legislature </a:t>
            </a:r>
            <a:r>
              <a:rPr sz="2800" spc="-10" dirty="0">
                <a:latin typeface="Times New Roman"/>
                <a:cs typeface="Times New Roman"/>
              </a:rPr>
              <a:t>to </a:t>
            </a:r>
            <a:r>
              <a:rPr sz="2800" spc="-5" dirty="0">
                <a:latin typeface="Times New Roman"/>
                <a:cs typeface="Times New Roman"/>
              </a:rPr>
              <a:t>the people and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Judiciary to remain independent. Political  institutions </a:t>
            </a:r>
            <a:r>
              <a:rPr sz="2800" dirty="0">
                <a:latin typeface="Times New Roman"/>
                <a:cs typeface="Times New Roman"/>
              </a:rPr>
              <a:t>like </a:t>
            </a:r>
            <a:r>
              <a:rPr sz="2800" spc="-5" dirty="0">
                <a:latin typeface="Times New Roman"/>
                <a:cs typeface="Times New Roman"/>
              </a:rPr>
              <a:t>political parties and interest and  pressure groups (associations, various </a:t>
            </a:r>
            <a:r>
              <a:rPr sz="2800" spc="-10" dirty="0">
                <a:latin typeface="Times New Roman"/>
                <a:cs typeface="Times New Roman"/>
              </a:rPr>
              <a:t>non-  </a:t>
            </a:r>
            <a:r>
              <a:rPr sz="2800" spc="-5" dirty="0">
                <a:latin typeface="Times New Roman"/>
                <a:cs typeface="Times New Roman"/>
              </a:rPr>
              <a:t>governmental </a:t>
            </a:r>
            <a:r>
              <a:rPr sz="2800" spc="-10" dirty="0">
                <a:latin typeface="Times New Roman"/>
                <a:cs typeface="Times New Roman"/>
              </a:rPr>
              <a:t>organizations) </a:t>
            </a:r>
            <a:r>
              <a:rPr sz="2800" spc="-5" dirty="0">
                <a:latin typeface="Times New Roman"/>
                <a:cs typeface="Times New Roman"/>
              </a:rPr>
              <a:t>must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functional </a:t>
            </a:r>
            <a:r>
              <a:rPr sz="2800" dirty="0">
                <a:latin typeface="Times New Roman"/>
                <a:cs typeface="Times New Roman"/>
              </a:rPr>
              <a:t>for  </a:t>
            </a:r>
            <a:r>
              <a:rPr sz="2800" spc="-5" dirty="0">
                <a:latin typeface="Times New Roman"/>
                <a:cs typeface="Times New Roman"/>
              </a:rPr>
              <a:t>expressing popular needs, demands and  grievances.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250">
              <a:latin typeface="Times New Roman"/>
              <a:cs typeface="Times New Roman"/>
            </a:endParaRPr>
          </a:p>
          <a:p>
            <a:pPr marL="295910" marR="6985">
              <a:lnSpc>
                <a:spcPct val="100000"/>
              </a:lnSpc>
              <a:tabLst>
                <a:tab pos="1644650" algn="l"/>
                <a:tab pos="2774315" algn="l"/>
                <a:tab pos="4184015" algn="l"/>
                <a:tab pos="5036185" algn="l"/>
                <a:tab pos="6069965" algn="l"/>
                <a:tab pos="6883400" algn="l"/>
              </a:tabLst>
            </a:pPr>
            <a:r>
              <a:rPr sz="2800" spc="-5" dirty="0">
                <a:latin typeface="Times New Roman"/>
                <a:cs typeface="Times New Roman"/>
              </a:rPr>
              <a:t>vari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us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for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th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u</a:t>
            </a:r>
            <a:r>
              <a:rPr sz="2800" spc="-5" dirty="0">
                <a:latin typeface="Times New Roman"/>
                <a:cs typeface="Times New Roman"/>
              </a:rPr>
              <a:t>gh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free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p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ess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and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ot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er  communication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processes.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4289" y="171399"/>
            <a:ext cx="128143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550" spc="-660" dirty="0">
                <a:solidFill>
                  <a:srgbClr val="3891A7"/>
                </a:solidFill>
              </a:rPr>
              <a:t> </a:t>
            </a:r>
            <a:r>
              <a:rPr sz="3200" b="1" i="1" spc="-70" dirty="0">
                <a:solidFill>
                  <a:srgbClr val="000000"/>
                </a:solidFill>
                <a:latin typeface="Times New Roman"/>
                <a:cs typeface="Times New Roman"/>
              </a:rPr>
              <a:t>social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5079" y="171399"/>
            <a:ext cx="274891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130935" algn="l"/>
              </a:tabLst>
            </a:pPr>
            <a:r>
              <a:rPr sz="3200" b="1" i="1" dirty="0">
                <a:latin typeface="Times New Roman"/>
                <a:cs typeface="Times New Roman"/>
              </a:rPr>
              <a:t>and	econ</a:t>
            </a:r>
            <a:r>
              <a:rPr sz="3200" b="1" i="1" spc="-15" dirty="0">
                <a:latin typeface="Times New Roman"/>
                <a:cs typeface="Times New Roman"/>
              </a:rPr>
              <a:t>o</a:t>
            </a:r>
            <a:r>
              <a:rPr sz="3200" b="1" i="1" dirty="0">
                <a:latin typeface="Times New Roman"/>
                <a:cs typeface="Times New Roman"/>
              </a:rPr>
              <a:t>mic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53353" y="171399"/>
            <a:ext cx="262255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370455" algn="l"/>
              </a:tabLst>
            </a:pPr>
            <a:r>
              <a:rPr sz="3200" b="1" i="1" dirty="0">
                <a:latin typeface="Times New Roman"/>
                <a:cs typeface="Times New Roman"/>
              </a:rPr>
              <a:t>condi</a:t>
            </a:r>
            <a:r>
              <a:rPr sz="3200" b="1" i="1" spc="-25" dirty="0">
                <a:latin typeface="Times New Roman"/>
                <a:cs typeface="Times New Roman"/>
              </a:rPr>
              <a:t>t</a:t>
            </a:r>
            <a:r>
              <a:rPr sz="3200" b="1" i="1" dirty="0">
                <a:latin typeface="Times New Roman"/>
                <a:cs typeface="Times New Roman"/>
              </a:rPr>
              <a:t>ion</a:t>
            </a:r>
            <a:r>
              <a:rPr sz="3200" b="1" i="1" spc="-5" dirty="0">
                <a:latin typeface="Times New Roman"/>
                <a:cs typeface="Times New Roman"/>
              </a:rPr>
              <a:t>s</a:t>
            </a:r>
            <a:r>
              <a:rPr sz="3200" b="1" i="1" dirty="0">
                <a:latin typeface="Times New Roman"/>
                <a:cs typeface="Times New Roman"/>
              </a:rPr>
              <a:t>:	</a:t>
            </a:r>
            <a:r>
              <a:rPr sz="2600" dirty="0">
                <a:latin typeface="Times New Roman"/>
                <a:cs typeface="Times New Roman"/>
              </a:rPr>
              <a:t>A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87753" y="661162"/>
            <a:ext cx="149225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spc="-5" dirty="0">
                <a:latin typeface="Times New Roman"/>
                <a:cs typeface="Times New Roman"/>
              </a:rPr>
              <a:t>democratic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85871" y="661162"/>
            <a:ext cx="557276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161415" algn="l"/>
                <a:tab pos="1837055" algn="l"/>
                <a:tab pos="2327275" algn="l"/>
                <a:tab pos="3423285" algn="l"/>
                <a:tab pos="4152265" algn="l"/>
                <a:tab pos="4789170" algn="l"/>
              </a:tabLst>
            </a:pPr>
            <a:r>
              <a:rPr sz="2600" dirty="0">
                <a:latin typeface="Times New Roman"/>
                <a:cs typeface="Times New Roman"/>
              </a:rPr>
              <a:t>sys</a:t>
            </a:r>
            <a:r>
              <a:rPr sz="2600" spc="-10" dirty="0">
                <a:latin typeface="Times New Roman"/>
                <a:cs typeface="Times New Roman"/>
              </a:rPr>
              <a:t>t</a:t>
            </a:r>
            <a:r>
              <a:rPr sz="2600" dirty="0">
                <a:latin typeface="Times New Roman"/>
                <a:cs typeface="Times New Roman"/>
              </a:rPr>
              <a:t>em	</a:t>
            </a:r>
            <a:r>
              <a:rPr sz="2600" spc="15" dirty="0">
                <a:latin typeface="Times New Roman"/>
                <a:cs typeface="Times New Roman"/>
              </a:rPr>
              <a:t>h</a:t>
            </a:r>
            <a:r>
              <a:rPr sz="2600" dirty="0">
                <a:latin typeface="Times New Roman"/>
                <a:cs typeface="Times New Roman"/>
              </a:rPr>
              <a:t>as	</a:t>
            </a:r>
            <a:r>
              <a:rPr sz="2600" spc="-5" dirty="0">
                <a:latin typeface="Times New Roman"/>
                <a:cs typeface="Times New Roman"/>
              </a:rPr>
              <a:t>t</a:t>
            </a:r>
            <a:r>
              <a:rPr sz="2600" dirty="0">
                <a:latin typeface="Times New Roman"/>
                <a:cs typeface="Times New Roman"/>
              </a:rPr>
              <a:t>o	ensure	that	the	soci</a:t>
            </a:r>
            <a:r>
              <a:rPr sz="2600" spc="-15" dirty="0">
                <a:latin typeface="Times New Roman"/>
                <a:cs typeface="Times New Roman"/>
              </a:rPr>
              <a:t>a</a:t>
            </a:r>
            <a:r>
              <a:rPr sz="2600" dirty="0">
                <a:latin typeface="Times New Roman"/>
                <a:cs typeface="Times New Roman"/>
              </a:rPr>
              <a:t>l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87753" y="1057401"/>
            <a:ext cx="7271384" cy="398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600" spc="-5" dirty="0">
                <a:latin typeface="Times New Roman"/>
                <a:cs typeface="Times New Roman"/>
              </a:rPr>
              <a:t>development is in </a:t>
            </a:r>
            <a:r>
              <a:rPr sz="2600" dirty="0">
                <a:latin typeface="Times New Roman"/>
                <a:cs typeface="Times New Roman"/>
              </a:rPr>
              <a:t>tune with </a:t>
            </a:r>
            <a:r>
              <a:rPr sz="2600" spc="-5" dirty="0">
                <a:latin typeface="Times New Roman"/>
                <a:cs typeface="Times New Roman"/>
              </a:rPr>
              <a:t>democratic values and  </a:t>
            </a:r>
            <a:r>
              <a:rPr sz="2600" dirty="0">
                <a:latin typeface="Times New Roman"/>
                <a:cs typeface="Times New Roman"/>
              </a:rPr>
              <a:t>norms </a:t>
            </a:r>
            <a:r>
              <a:rPr sz="2600" spc="-5" dirty="0">
                <a:latin typeface="Times New Roman"/>
                <a:cs typeface="Times New Roman"/>
              </a:rPr>
              <a:t>reflecting equality </a:t>
            </a:r>
            <a:r>
              <a:rPr sz="2600" dirty="0">
                <a:latin typeface="Times New Roman"/>
                <a:cs typeface="Times New Roman"/>
              </a:rPr>
              <a:t>of </a:t>
            </a:r>
            <a:r>
              <a:rPr sz="2600" spc="-5" dirty="0">
                <a:latin typeface="Times New Roman"/>
                <a:cs typeface="Times New Roman"/>
              </a:rPr>
              <a:t>social </a:t>
            </a:r>
            <a:r>
              <a:rPr sz="2600" dirty="0">
                <a:latin typeface="Times New Roman"/>
                <a:cs typeface="Times New Roman"/>
              </a:rPr>
              <a:t>status and  opportunities for </a:t>
            </a:r>
            <a:r>
              <a:rPr sz="2600" spc="-5" dirty="0">
                <a:latin typeface="Times New Roman"/>
                <a:cs typeface="Times New Roman"/>
              </a:rPr>
              <a:t>development, social </a:t>
            </a:r>
            <a:r>
              <a:rPr sz="2600" dirty="0">
                <a:latin typeface="Times New Roman"/>
                <a:cs typeface="Times New Roman"/>
              </a:rPr>
              <a:t>security </a:t>
            </a:r>
            <a:r>
              <a:rPr sz="2600" spc="-5" dirty="0">
                <a:latin typeface="Times New Roman"/>
                <a:cs typeface="Times New Roman"/>
              </a:rPr>
              <a:t>and  social welfare. </a:t>
            </a:r>
            <a:r>
              <a:rPr sz="2600" dirty="0">
                <a:latin typeface="Times New Roman"/>
                <a:cs typeface="Times New Roman"/>
              </a:rPr>
              <a:t>Citizens must avail opportunities </a:t>
            </a:r>
            <a:r>
              <a:rPr sz="2600" spc="5" dirty="0">
                <a:latin typeface="Times New Roman"/>
                <a:cs typeface="Times New Roman"/>
              </a:rPr>
              <a:t>of  </a:t>
            </a:r>
            <a:r>
              <a:rPr sz="2600" spc="-5" dirty="0">
                <a:latin typeface="Times New Roman"/>
                <a:cs typeface="Times New Roman"/>
              </a:rPr>
              <a:t>universal </a:t>
            </a:r>
            <a:r>
              <a:rPr sz="2600" dirty="0">
                <a:latin typeface="Times New Roman"/>
                <a:cs typeface="Times New Roman"/>
              </a:rPr>
              <a:t>and </a:t>
            </a:r>
            <a:r>
              <a:rPr sz="2600" spc="-5" dirty="0">
                <a:latin typeface="Times New Roman"/>
                <a:cs typeface="Times New Roman"/>
              </a:rPr>
              <a:t>compulsory education. They must </a:t>
            </a:r>
            <a:r>
              <a:rPr sz="2600" dirty="0">
                <a:latin typeface="Times New Roman"/>
                <a:cs typeface="Times New Roman"/>
              </a:rPr>
              <a:t>also  be </a:t>
            </a:r>
            <a:r>
              <a:rPr sz="2600" spc="-5" dirty="0">
                <a:latin typeface="Times New Roman"/>
                <a:cs typeface="Times New Roman"/>
              </a:rPr>
              <a:t>enabled to utilize </a:t>
            </a:r>
            <a:r>
              <a:rPr sz="2600" dirty="0">
                <a:latin typeface="Times New Roman"/>
                <a:cs typeface="Times New Roman"/>
              </a:rPr>
              <a:t>means of </a:t>
            </a:r>
            <a:r>
              <a:rPr sz="2600" spc="-5" dirty="0">
                <a:latin typeface="Times New Roman"/>
                <a:cs typeface="Times New Roman"/>
              </a:rPr>
              <a:t>economic development.  </a:t>
            </a:r>
            <a:r>
              <a:rPr sz="2600" dirty="0">
                <a:latin typeface="Times New Roman"/>
                <a:cs typeface="Times New Roman"/>
              </a:rPr>
              <a:t>The fruits of </a:t>
            </a:r>
            <a:r>
              <a:rPr sz="2600" spc="-5" dirty="0">
                <a:latin typeface="Times New Roman"/>
                <a:cs typeface="Times New Roman"/>
              </a:rPr>
              <a:t>economic </a:t>
            </a:r>
            <a:r>
              <a:rPr sz="2600" dirty="0">
                <a:latin typeface="Times New Roman"/>
                <a:cs typeface="Times New Roman"/>
              </a:rPr>
              <a:t>development </a:t>
            </a:r>
            <a:r>
              <a:rPr sz="2600" spc="-5" dirty="0">
                <a:latin typeface="Times New Roman"/>
                <a:cs typeface="Times New Roman"/>
              </a:rPr>
              <a:t>must reach all  and especially to </a:t>
            </a:r>
            <a:r>
              <a:rPr sz="2600" dirty="0">
                <a:latin typeface="Times New Roman"/>
                <a:cs typeface="Times New Roman"/>
              </a:rPr>
              <a:t>the poor </a:t>
            </a:r>
            <a:r>
              <a:rPr sz="2600" spc="-5" dirty="0">
                <a:latin typeface="Times New Roman"/>
                <a:cs typeface="Times New Roman"/>
              </a:rPr>
              <a:t>and </a:t>
            </a:r>
            <a:r>
              <a:rPr sz="2600" dirty="0">
                <a:latin typeface="Times New Roman"/>
                <a:cs typeface="Times New Roman"/>
              </a:rPr>
              <a:t>the </a:t>
            </a:r>
            <a:r>
              <a:rPr sz="2600" spc="-5" dirty="0">
                <a:latin typeface="Times New Roman"/>
                <a:cs typeface="Times New Roman"/>
              </a:rPr>
              <a:t>deprived sections </a:t>
            </a:r>
            <a:r>
              <a:rPr sz="2600" spc="-10" dirty="0">
                <a:latin typeface="Times New Roman"/>
                <a:cs typeface="Times New Roman"/>
              </a:rPr>
              <a:t>of  </a:t>
            </a:r>
            <a:r>
              <a:rPr sz="2600" dirty="0">
                <a:latin typeface="Times New Roman"/>
                <a:cs typeface="Times New Roman"/>
              </a:rPr>
              <a:t>the </a:t>
            </a:r>
            <a:r>
              <a:rPr sz="2600" spc="-5" dirty="0">
                <a:latin typeface="Times New Roman"/>
                <a:cs typeface="Times New Roman"/>
              </a:rPr>
              <a:t>society </a:t>
            </a:r>
            <a:r>
              <a:rPr sz="2600" dirty="0">
                <a:latin typeface="Times New Roman"/>
                <a:cs typeface="Times New Roman"/>
              </a:rPr>
              <a:t>. </a:t>
            </a:r>
            <a:r>
              <a:rPr sz="2600" spc="-5" dirty="0">
                <a:latin typeface="Times New Roman"/>
                <a:cs typeface="Times New Roman"/>
              </a:rPr>
              <a:t>Socio-economic </a:t>
            </a:r>
            <a:r>
              <a:rPr sz="2600" dirty="0">
                <a:latin typeface="Times New Roman"/>
                <a:cs typeface="Times New Roman"/>
              </a:rPr>
              <a:t>development of the  people strengths </a:t>
            </a:r>
            <a:r>
              <a:rPr sz="2600" spc="-5" dirty="0">
                <a:latin typeface="Times New Roman"/>
                <a:cs typeface="Times New Roman"/>
              </a:rPr>
              <a:t>social democracy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59864" y="0"/>
            <a:ext cx="6722364" cy="961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79650" y="0"/>
            <a:ext cx="3359785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CHALLE</a:t>
            </a:r>
            <a:r>
              <a:rPr spc="10" dirty="0"/>
              <a:t>N</a:t>
            </a:r>
            <a:r>
              <a:rPr dirty="0"/>
              <a:t>GES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023448" y="0"/>
            <a:ext cx="2063750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900" dirty="0">
                <a:solidFill>
                  <a:srgbClr val="562213"/>
                </a:solidFill>
                <a:latin typeface="Arial"/>
                <a:cs typeface="Arial"/>
              </a:rPr>
              <a:t>BEFORE</a:t>
            </a:r>
            <a:endParaRPr sz="39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33244" y="445008"/>
            <a:ext cx="5702808" cy="11109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04289" y="583438"/>
            <a:ext cx="7554595" cy="5788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6375" algn="ctr">
              <a:lnSpc>
                <a:spcPct val="100000"/>
              </a:lnSpc>
              <a:spcBef>
                <a:spcPts val="100"/>
              </a:spcBef>
            </a:pPr>
            <a:r>
              <a:rPr sz="3900" spc="-5" dirty="0">
                <a:solidFill>
                  <a:srgbClr val="562213"/>
                </a:solidFill>
                <a:latin typeface="Arial"/>
                <a:cs typeface="Arial"/>
              </a:rPr>
              <a:t>INDIAN</a:t>
            </a:r>
            <a:r>
              <a:rPr sz="3900" spc="-10" dirty="0">
                <a:solidFill>
                  <a:srgbClr val="562213"/>
                </a:solidFill>
                <a:latin typeface="Arial"/>
                <a:cs typeface="Arial"/>
              </a:rPr>
              <a:t> </a:t>
            </a:r>
            <a:r>
              <a:rPr sz="3900" dirty="0">
                <a:solidFill>
                  <a:srgbClr val="562213"/>
                </a:solidFill>
                <a:latin typeface="Arial"/>
                <a:cs typeface="Arial"/>
              </a:rPr>
              <a:t>DEMOCRACY</a:t>
            </a:r>
            <a:endParaRPr sz="3900">
              <a:latin typeface="Arial"/>
              <a:cs typeface="Arial"/>
            </a:endParaRPr>
          </a:p>
          <a:p>
            <a:pPr marL="295910" marR="5080" indent="-283845" algn="just">
              <a:lnSpc>
                <a:spcPct val="100000"/>
              </a:lnSpc>
              <a:spcBef>
                <a:spcPts val="2280"/>
              </a:spcBef>
            </a:pPr>
            <a:r>
              <a:rPr sz="2550" spc="-665" dirty="0">
                <a:solidFill>
                  <a:srgbClr val="3891A7"/>
                </a:solidFill>
                <a:latin typeface="Arial"/>
                <a:cs typeface="Arial"/>
              </a:rPr>
              <a:t> </a:t>
            </a:r>
            <a:r>
              <a:rPr sz="3200" dirty="0">
                <a:latin typeface="Times New Roman"/>
                <a:cs typeface="Times New Roman"/>
              </a:rPr>
              <a:t>Since independence </a:t>
            </a:r>
            <a:r>
              <a:rPr sz="3200" spc="-5" dirty="0">
                <a:latin typeface="Times New Roman"/>
                <a:cs typeface="Times New Roman"/>
              </a:rPr>
              <a:t>India </a:t>
            </a:r>
            <a:r>
              <a:rPr sz="3200" dirty="0">
                <a:latin typeface="Times New Roman"/>
                <a:cs typeface="Times New Roman"/>
              </a:rPr>
              <a:t>has </a:t>
            </a:r>
            <a:r>
              <a:rPr sz="3200" spc="-114" dirty="0">
                <a:latin typeface="Times New Roman"/>
                <a:cs typeface="Times New Roman"/>
              </a:rPr>
              <a:t>been  </a:t>
            </a:r>
            <a:r>
              <a:rPr sz="3200" spc="-5" dirty="0">
                <a:latin typeface="Times New Roman"/>
                <a:cs typeface="Times New Roman"/>
              </a:rPr>
              <a:t>functioning </a:t>
            </a:r>
            <a:r>
              <a:rPr sz="3200" dirty="0">
                <a:latin typeface="Times New Roman"/>
                <a:cs typeface="Times New Roman"/>
              </a:rPr>
              <a:t>as a responsible </a:t>
            </a:r>
            <a:r>
              <a:rPr sz="3200" spc="-20" dirty="0">
                <a:latin typeface="Times New Roman"/>
                <a:cs typeface="Times New Roman"/>
              </a:rPr>
              <a:t>democracy.It  </a:t>
            </a:r>
            <a:r>
              <a:rPr sz="3200" dirty="0">
                <a:latin typeface="Times New Roman"/>
                <a:cs typeface="Times New Roman"/>
              </a:rPr>
              <a:t>has successfully adapted </a:t>
            </a:r>
            <a:r>
              <a:rPr sz="3200" spc="-10" dirty="0">
                <a:latin typeface="Times New Roman"/>
                <a:cs typeface="Times New Roman"/>
              </a:rPr>
              <a:t>to </a:t>
            </a:r>
            <a:r>
              <a:rPr sz="3200" spc="-5" dirty="0">
                <a:latin typeface="Times New Roman"/>
                <a:cs typeface="Times New Roman"/>
              </a:rPr>
              <a:t>the challenging  </a:t>
            </a:r>
            <a:r>
              <a:rPr sz="3200" dirty="0">
                <a:latin typeface="Times New Roman"/>
                <a:cs typeface="Times New Roman"/>
              </a:rPr>
              <a:t>situations. </a:t>
            </a:r>
            <a:r>
              <a:rPr sz="3200" spc="-5" dirty="0">
                <a:latin typeface="Times New Roman"/>
                <a:cs typeface="Times New Roman"/>
              </a:rPr>
              <a:t>There </a:t>
            </a:r>
            <a:r>
              <a:rPr sz="3200" dirty="0">
                <a:latin typeface="Times New Roman"/>
                <a:cs typeface="Times New Roman"/>
              </a:rPr>
              <a:t>have been </a:t>
            </a:r>
            <a:r>
              <a:rPr sz="3200" spc="-5" dirty="0">
                <a:latin typeface="Times New Roman"/>
                <a:cs typeface="Times New Roman"/>
              </a:rPr>
              <a:t>free </a:t>
            </a:r>
            <a:r>
              <a:rPr sz="3200" dirty="0">
                <a:latin typeface="Times New Roman"/>
                <a:cs typeface="Times New Roman"/>
              </a:rPr>
              <a:t>and fair  periodic elections </a:t>
            </a:r>
            <a:r>
              <a:rPr sz="3200" spc="-5" dirty="0">
                <a:latin typeface="Times New Roman"/>
                <a:cs typeface="Times New Roman"/>
              </a:rPr>
              <a:t>for </a:t>
            </a:r>
            <a:r>
              <a:rPr sz="3200" dirty="0">
                <a:latin typeface="Times New Roman"/>
                <a:cs typeface="Times New Roman"/>
              </a:rPr>
              <a:t>all </a:t>
            </a:r>
            <a:r>
              <a:rPr sz="3200" spc="-5" dirty="0">
                <a:latin typeface="Times New Roman"/>
                <a:cs typeface="Times New Roman"/>
              </a:rPr>
              <a:t>political </a:t>
            </a:r>
            <a:r>
              <a:rPr sz="3200" spc="-10" dirty="0">
                <a:latin typeface="Times New Roman"/>
                <a:cs typeface="Times New Roman"/>
              </a:rPr>
              <a:t>offices  </a:t>
            </a:r>
            <a:r>
              <a:rPr sz="3200" spc="-5" dirty="0">
                <a:latin typeface="Times New Roman"/>
                <a:cs typeface="Times New Roman"/>
              </a:rPr>
              <a:t>from the </a:t>
            </a:r>
            <a:r>
              <a:rPr sz="3200" dirty="0">
                <a:latin typeface="Times New Roman"/>
                <a:cs typeface="Times New Roman"/>
              </a:rPr>
              <a:t>panchayats </a:t>
            </a:r>
            <a:r>
              <a:rPr sz="3200" spc="-5" dirty="0">
                <a:latin typeface="Times New Roman"/>
                <a:cs typeface="Times New Roman"/>
              </a:rPr>
              <a:t>to </a:t>
            </a:r>
            <a:r>
              <a:rPr sz="3200" dirty="0">
                <a:latin typeface="Times New Roman"/>
                <a:cs typeface="Times New Roman"/>
              </a:rPr>
              <a:t>the President. </a:t>
            </a:r>
            <a:r>
              <a:rPr sz="3200" spc="-5" dirty="0">
                <a:latin typeface="Times New Roman"/>
                <a:cs typeface="Times New Roman"/>
              </a:rPr>
              <a:t>There  </a:t>
            </a:r>
            <a:r>
              <a:rPr sz="3200" dirty="0">
                <a:latin typeface="Times New Roman"/>
                <a:cs typeface="Times New Roman"/>
              </a:rPr>
              <a:t>has been smooth transfer of </a:t>
            </a:r>
            <a:r>
              <a:rPr sz="3200" spc="-5" dirty="0">
                <a:latin typeface="Times New Roman"/>
                <a:cs typeface="Times New Roman"/>
              </a:rPr>
              <a:t>political </a:t>
            </a:r>
            <a:r>
              <a:rPr sz="3200" dirty="0">
                <a:latin typeface="Times New Roman"/>
                <a:cs typeface="Times New Roman"/>
              </a:rPr>
              <a:t>power  </a:t>
            </a:r>
            <a:r>
              <a:rPr sz="3200" spc="-5" dirty="0">
                <a:latin typeface="Times New Roman"/>
                <a:cs typeface="Times New Roman"/>
              </a:rPr>
              <a:t>from </a:t>
            </a:r>
            <a:r>
              <a:rPr sz="3200" dirty="0">
                <a:latin typeface="Times New Roman"/>
                <a:cs typeface="Times New Roman"/>
              </a:rPr>
              <a:t>one political party or set of political  </a:t>
            </a:r>
            <a:r>
              <a:rPr sz="3200" spc="-5" dirty="0">
                <a:latin typeface="Times New Roman"/>
                <a:cs typeface="Times New Roman"/>
              </a:rPr>
              <a:t>parties to </a:t>
            </a:r>
            <a:r>
              <a:rPr sz="3200" dirty="0">
                <a:latin typeface="Times New Roman"/>
                <a:cs typeface="Times New Roman"/>
              </a:rPr>
              <a:t>others, </a:t>
            </a:r>
            <a:r>
              <a:rPr sz="3200" spc="-5" dirty="0">
                <a:latin typeface="Times New Roman"/>
                <a:cs typeface="Times New Roman"/>
              </a:rPr>
              <a:t>both </a:t>
            </a:r>
            <a:r>
              <a:rPr sz="3200" dirty="0">
                <a:latin typeface="Times New Roman"/>
                <a:cs typeface="Times New Roman"/>
              </a:rPr>
              <a:t>at national and </a:t>
            </a:r>
            <a:r>
              <a:rPr sz="3200" spc="-5" dirty="0">
                <a:latin typeface="Times New Roman"/>
                <a:cs typeface="Times New Roman"/>
              </a:rPr>
              <a:t>state  </a:t>
            </a:r>
            <a:r>
              <a:rPr sz="3200" dirty="0">
                <a:latin typeface="Times New Roman"/>
                <a:cs typeface="Times New Roman"/>
              </a:rPr>
              <a:t>levels on many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occasions.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4289" y="247599"/>
            <a:ext cx="7552690" cy="59563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845" algn="just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9687"/>
              <a:buFont typeface="Arial"/>
              <a:buChar char=""/>
              <a:tabLst>
                <a:tab pos="296545" algn="l"/>
              </a:tabLst>
            </a:pPr>
            <a:r>
              <a:rPr sz="3200" dirty="0">
                <a:latin typeface="Times New Roman"/>
                <a:cs typeface="Times New Roman"/>
              </a:rPr>
              <a:t>The legislative, executive and </a:t>
            </a:r>
            <a:r>
              <a:rPr sz="3200" spc="-65" dirty="0">
                <a:latin typeface="Times New Roman"/>
                <a:cs typeface="Times New Roman"/>
              </a:rPr>
              <a:t>judicial </a:t>
            </a:r>
            <a:r>
              <a:rPr sz="3200" spc="67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organs </a:t>
            </a:r>
            <a:r>
              <a:rPr sz="3200" dirty="0">
                <a:latin typeface="Times New Roman"/>
                <a:cs typeface="Times New Roman"/>
              </a:rPr>
              <a:t>have been functioning </a:t>
            </a:r>
            <a:r>
              <a:rPr sz="3200" spc="-25" dirty="0">
                <a:latin typeface="Times New Roman"/>
                <a:cs typeface="Times New Roman"/>
              </a:rPr>
              <a:t>properly. </a:t>
            </a:r>
            <a:r>
              <a:rPr sz="3200" spc="-5" dirty="0">
                <a:latin typeface="Times New Roman"/>
                <a:cs typeface="Times New Roman"/>
              </a:rPr>
              <a:t>The  </a:t>
            </a:r>
            <a:r>
              <a:rPr sz="3200" dirty="0">
                <a:latin typeface="Times New Roman"/>
                <a:cs typeface="Times New Roman"/>
              </a:rPr>
              <a:t>Parliament and the </a:t>
            </a:r>
            <a:r>
              <a:rPr sz="3200" spc="-5" dirty="0">
                <a:latin typeface="Times New Roman"/>
                <a:cs typeface="Times New Roman"/>
              </a:rPr>
              <a:t>State Legislatures  </a:t>
            </a:r>
            <a:r>
              <a:rPr sz="3200" dirty="0">
                <a:latin typeface="Times New Roman"/>
                <a:cs typeface="Times New Roman"/>
              </a:rPr>
              <a:t>control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dirty="0">
                <a:latin typeface="Times New Roman"/>
                <a:cs typeface="Times New Roman"/>
              </a:rPr>
              <a:t>Executives </a:t>
            </a:r>
            <a:r>
              <a:rPr sz="3200" spc="-5" dirty="0">
                <a:latin typeface="Times New Roman"/>
                <a:cs typeface="Times New Roman"/>
              </a:rPr>
              <a:t>effectively through  </a:t>
            </a:r>
            <a:r>
              <a:rPr sz="3200" dirty="0">
                <a:latin typeface="Times New Roman"/>
                <a:cs typeface="Times New Roman"/>
              </a:rPr>
              <a:t>the means like question hours,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etc.</a:t>
            </a:r>
            <a:endParaRPr sz="3200">
              <a:latin typeface="Times New Roman"/>
              <a:cs typeface="Times New Roman"/>
            </a:endParaRPr>
          </a:p>
          <a:p>
            <a:pPr marL="295910" marR="5080" indent="-283845" algn="just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9687"/>
              <a:buFont typeface="Arial"/>
              <a:buChar char=""/>
              <a:tabLst>
                <a:tab pos="296545" algn="l"/>
              </a:tabLst>
            </a:pPr>
            <a:r>
              <a:rPr sz="3200" dirty="0">
                <a:latin typeface="Times New Roman"/>
                <a:cs typeface="Times New Roman"/>
              </a:rPr>
              <a:t>The mass </a:t>
            </a:r>
            <a:r>
              <a:rPr sz="3200" spc="-5" dirty="0">
                <a:latin typeface="Times New Roman"/>
                <a:cs typeface="Times New Roman"/>
              </a:rPr>
              <a:t>media, including print </a:t>
            </a:r>
            <a:r>
              <a:rPr sz="3200" spc="-155" dirty="0">
                <a:latin typeface="Times New Roman"/>
                <a:cs typeface="Times New Roman"/>
              </a:rPr>
              <a:t>and  </a:t>
            </a:r>
            <a:r>
              <a:rPr sz="3200" spc="-5" dirty="0">
                <a:latin typeface="Times New Roman"/>
                <a:cs typeface="Times New Roman"/>
              </a:rPr>
              <a:t>electronic, </a:t>
            </a:r>
            <a:r>
              <a:rPr sz="3200" dirty="0">
                <a:latin typeface="Times New Roman"/>
                <a:cs typeface="Times New Roman"/>
              </a:rPr>
              <a:t>have </a:t>
            </a:r>
            <a:r>
              <a:rPr sz="3200" spc="-5" dirty="0">
                <a:latin typeface="Times New Roman"/>
                <a:cs typeface="Times New Roman"/>
              </a:rPr>
              <a:t>full autonomy </a:t>
            </a:r>
            <a:r>
              <a:rPr sz="3200" dirty="0">
                <a:latin typeface="Times New Roman"/>
                <a:cs typeface="Times New Roman"/>
              </a:rPr>
              <a:t>and play a  key </a:t>
            </a:r>
            <a:r>
              <a:rPr sz="3200" spc="-5" dirty="0">
                <a:latin typeface="Times New Roman"/>
                <a:cs typeface="Times New Roman"/>
              </a:rPr>
              <a:t>role </a:t>
            </a:r>
            <a:r>
              <a:rPr sz="3200" spc="-10" dirty="0">
                <a:latin typeface="Times New Roman"/>
                <a:cs typeface="Times New Roman"/>
              </a:rPr>
              <a:t>in </a:t>
            </a:r>
            <a:r>
              <a:rPr sz="3200" spc="-5" dirty="0">
                <a:latin typeface="Times New Roman"/>
                <a:cs typeface="Times New Roman"/>
              </a:rPr>
              <a:t>formulating </a:t>
            </a:r>
            <a:r>
              <a:rPr sz="3200" dirty="0">
                <a:latin typeface="Times New Roman"/>
                <a:cs typeface="Times New Roman"/>
              </a:rPr>
              <a:t>and </a:t>
            </a:r>
            <a:r>
              <a:rPr sz="3200" spc="-5" dirty="0">
                <a:latin typeface="Times New Roman"/>
                <a:cs typeface="Times New Roman"/>
              </a:rPr>
              <a:t>influencing  </a:t>
            </a:r>
            <a:r>
              <a:rPr sz="3200" dirty="0">
                <a:latin typeface="Times New Roman"/>
                <a:cs typeface="Times New Roman"/>
              </a:rPr>
              <a:t>public opinion. </a:t>
            </a:r>
            <a:r>
              <a:rPr sz="3200" spc="-5" dirty="0">
                <a:latin typeface="Times New Roman"/>
                <a:cs typeface="Times New Roman"/>
              </a:rPr>
              <a:t>Significant </a:t>
            </a:r>
            <a:r>
              <a:rPr sz="3200" dirty="0">
                <a:latin typeface="Times New Roman"/>
                <a:cs typeface="Times New Roman"/>
              </a:rPr>
              <a:t>social change  has </a:t>
            </a:r>
            <a:r>
              <a:rPr sz="3200" spc="-5" dirty="0">
                <a:latin typeface="Times New Roman"/>
                <a:cs typeface="Times New Roman"/>
              </a:rPr>
              <a:t>taken </a:t>
            </a:r>
            <a:r>
              <a:rPr sz="3200" dirty="0">
                <a:latin typeface="Times New Roman"/>
                <a:cs typeface="Times New Roman"/>
              </a:rPr>
              <a:t>place </a:t>
            </a:r>
            <a:r>
              <a:rPr sz="3200" spc="-10" dirty="0">
                <a:latin typeface="Times New Roman"/>
                <a:cs typeface="Times New Roman"/>
              </a:rPr>
              <a:t>in </a:t>
            </a:r>
            <a:r>
              <a:rPr sz="3200" dirty="0">
                <a:latin typeface="Times New Roman"/>
                <a:cs typeface="Times New Roman"/>
              </a:rPr>
              <a:t>almost all walks of </a:t>
            </a:r>
            <a:r>
              <a:rPr sz="3200" spc="-5" dirty="0">
                <a:latin typeface="Times New Roman"/>
                <a:cs typeface="Times New Roman"/>
              </a:rPr>
              <a:t>life  </a:t>
            </a:r>
            <a:r>
              <a:rPr sz="3200" dirty="0">
                <a:latin typeface="Times New Roman"/>
                <a:cs typeface="Times New Roman"/>
              </a:rPr>
              <a:t>and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dirty="0">
                <a:latin typeface="Times New Roman"/>
                <a:cs typeface="Times New Roman"/>
              </a:rPr>
              <a:t>nation </a:t>
            </a:r>
            <a:r>
              <a:rPr sz="3200" spc="-5" dirty="0">
                <a:latin typeface="Times New Roman"/>
                <a:cs typeface="Times New Roman"/>
              </a:rPr>
              <a:t>is moving </a:t>
            </a:r>
            <a:r>
              <a:rPr sz="3200" dirty="0">
                <a:latin typeface="Times New Roman"/>
                <a:cs typeface="Times New Roman"/>
              </a:rPr>
              <a:t>ahead </a:t>
            </a:r>
            <a:r>
              <a:rPr sz="3200" spc="-5" dirty="0">
                <a:latin typeface="Times New Roman"/>
                <a:cs typeface="Times New Roman"/>
              </a:rPr>
              <a:t>on </a:t>
            </a:r>
            <a:r>
              <a:rPr sz="3200" dirty="0">
                <a:latin typeface="Times New Roman"/>
                <a:cs typeface="Times New Roman"/>
              </a:rPr>
              <a:t>course </a:t>
            </a:r>
            <a:r>
              <a:rPr sz="3200" spc="-10" dirty="0">
                <a:latin typeface="Times New Roman"/>
                <a:cs typeface="Times New Roman"/>
              </a:rPr>
              <a:t>of  </a:t>
            </a:r>
            <a:r>
              <a:rPr sz="3200" dirty="0">
                <a:latin typeface="Times New Roman"/>
                <a:cs typeface="Times New Roman"/>
              </a:rPr>
              <a:t>socio-economic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development.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8140" y="249123"/>
            <a:ext cx="762952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marR="5080" indent="-283845">
              <a:lnSpc>
                <a:spcPct val="100000"/>
              </a:lnSpc>
              <a:spcBef>
                <a:spcPts val="95"/>
              </a:spcBef>
              <a:tabLst>
                <a:tab pos="1176655" algn="l"/>
                <a:tab pos="1562100" algn="l"/>
                <a:tab pos="1868805" algn="l"/>
                <a:tab pos="2650490" algn="l"/>
                <a:tab pos="3502660" algn="l"/>
                <a:tab pos="4739005" algn="l"/>
                <a:tab pos="5383530" algn="l"/>
                <a:tab pos="5829935" algn="l"/>
                <a:tab pos="7438390" algn="l"/>
              </a:tabLst>
            </a:pPr>
            <a:r>
              <a:rPr sz="2250" spc="-595" dirty="0">
                <a:solidFill>
                  <a:srgbClr val="3891A7"/>
                </a:solidFill>
              </a:rPr>
              <a:t> </a:t>
            </a:r>
            <a:r>
              <a:rPr sz="2250" spc="-265" dirty="0">
                <a:solidFill>
                  <a:srgbClr val="3891A7"/>
                </a:solidFill>
              </a:rPr>
              <a:t> 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dia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sz="2800" spc="-15" dirty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s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very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la</a:t>
            </a:r>
            <a:r>
              <a:rPr sz="2800" spc="-55" dirty="0">
                <a:solidFill>
                  <a:srgbClr val="000000"/>
                </a:solidFill>
                <a:latin typeface="Times New Roman"/>
                <a:cs typeface="Times New Roman"/>
              </a:rPr>
              <a:t>r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ge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coun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ry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f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u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ll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div</a:t>
            </a:r>
            <a:r>
              <a:rPr sz="2800" spc="-20" dirty="0">
                <a:solidFill>
                  <a:srgbClr val="000000"/>
                </a:solidFill>
                <a:latin typeface="Times New Roman"/>
                <a:cs typeface="Times New Roman"/>
              </a:rPr>
              <a:t>e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r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s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iti</a:t>
            </a:r>
            <a:r>
              <a:rPr sz="2800" spc="-20" dirty="0">
                <a:solidFill>
                  <a:srgbClr val="000000"/>
                </a:solidFill>
                <a:latin typeface="Times New Roman"/>
                <a:cs typeface="Times New Roman"/>
              </a:rPr>
              <a:t>e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s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–  linguistically , </a:t>
            </a:r>
            <a:r>
              <a:rPr sz="2800" spc="-20" dirty="0">
                <a:solidFill>
                  <a:srgbClr val="000000"/>
                </a:solidFill>
                <a:latin typeface="Times New Roman"/>
                <a:cs typeface="Times New Roman"/>
              </a:rPr>
              <a:t>culturally, religiously. 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At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the 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time</a:t>
            </a:r>
            <a:r>
              <a:rPr sz="2800" spc="2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endParaRPr sz="28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492503" y="1154486"/>
          <a:ext cx="7383780" cy="8204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00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6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3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333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9978">
                <a:tc>
                  <a:txBody>
                    <a:bodyPr/>
                    <a:lstStyle/>
                    <a:p>
                      <a:pPr marL="31750">
                        <a:lnSpc>
                          <a:spcPts val="305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independence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74295" algn="ctr">
                        <a:lnSpc>
                          <a:spcPts val="3050"/>
                        </a:lnSpc>
                      </a:pP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it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36880">
                        <a:lnSpc>
                          <a:spcPts val="305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was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305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omi</a:t>
                      </a: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ally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978">
                <a:tc>
                  <a:txBody>
                    <a:bodyPr/>
                    <a:lstStyle/>
                    <a:p>
                      <a:pPr marL="31750">
                        <a:lnSpc>
                          <a:spcPts val="313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underdeveloped.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13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There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ts val="313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were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130"/>
                        </a:lnSpc>
                        <a:tabLst>
                          <a:tab pos="1621790" algn="l"/>
                        </a:tabLst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eno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800" spc="2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s	regi</a:t>
                      </a:r>
                      <a:r>
                        <a:rPr sz="2800" spc="1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nal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marR="5080" algn="just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disparities, widespread </a:t>
            </a:r>
            <a:r>
              <a:rPr spc="-25" dirty="0"/>
              <a:t>poverty, </a:t>
            </a:r>
            <a:r>
              <a:rPr spc="-20" dirty="0"/>
              <a:t>illiteracy,  </a:t>
            </a:r>
            <a:r>
              <a:rPr spc="-5" dirty="0"/>
              <a:t>unemployment, and shortage </a:t>
            </a:r>
            <a:r>
              <a:rPr dirty="0"/>
              <a:t>of </a:t>
            </a:r>
            <a:r>
              <a:rPr spc="-5" dirty="0"/>
              <a:t>almost all public  welfare </a:t>
            </a:r>
            <a:r>
              <a:rPr spc="-10" dirty="0"/>
              <a:t>means.</a:t>
            </a:r>
          </a:p>
          <a:p>
            <a:pPr marL="295910" marR="5080" indent="-283845" algn="just">
              <a:lnSpc>
                <a:spcPct val="100000"/>
              </a:lnSpc>
              <a:spcBef>
                <a:spcPts val="600"/>
              </a:spcBef>
            </a:pPr>
            <a:r>
              <a:rPr sz="2250" spc="-595" dirty="0">
                <a:solidFill>
                  <a:srgbClr val="3891A7"/>
                </a:solidFill>
                <a:latin typeface="Arial"/>
                <a:cs typeface="Arial"/>
              </a:rPr>
              <a:t> </a:t>
            </a:r>
            <a:r>
              <a:rPr spc="-75" dirty="0"/>
              <a:t>Yet, </a:t>
            </a:r>
            <a:r>
              <a:rPr spc="-5" dirty="0"/>
              <a:t>there are </a:t>
            </a:r>
            <a:r>
              <a:rPr dirty="0"/>
              <a:t>various </a:t>
            </a:r>
            <a:r>
              <a:rPr spc="-5" dirty="0"/>
              <a:t>challenges that </a:t>
            </a:r>
            <a:r>
              <a:rPr spc="-10" dirty="0"/>
              <a:t>the </a:t>
            </a:r>
            <a:r>
              <a:rPr spc="-60" dirty="0"/>
              <a:t>country  </a:t>
            </a:r>
            <a:r>
              <a:rPr spc="-5" dirty="0"/>
              <a:t>faces in terms </a:t>
            </a:r>
            <a:r>
              <a:rPr dirty="0"/>
              <a:t>of </a:t>
            </a:r>
            <a:r>
              <a:rPr spc="-5" dirty="0"/>
              <a:t>fulfillment </a:t>
            </a:r>
            <a:r>
              <a:rPr dirty="0"/>
              <a:t>of </a:t>
            </a:r>
            <a:r>
              <a:rPr spc="-5" dirty="0"/>
              <a:t>expectations </a:t>
            </a:r>
            <a:r>
              <a:rPr dirty="0"/>
              <a:t>of  </a:t>
            </a:r>
            <a:r>
              <a:rPr spc="-5" dirty="0"/>
              <a:t>various sections </a:t>
            </a:r>
            <a:r>
              <a:rPr dirty="0"/>
              <a:t>of </a:t>
            </a:r>
            <a:r>
              <a:rPr spc="-25" dirty="0"/>
              <a:t>society. </a:t>
            </a:r>
            <a:r>
              <a:rPr spc="-5" dirty="0"/>
              <a:t>The challenges come  both from prevailing domestic and international  conditions </a:t>
            </a:r>
            <a:r>
              <a:rPr spc="-10" dirty="0"/>
              <a:t>as </a:t>
            </a:r>
            <a:r>
              <a:rPr spc="-5" dirty="0"/>
              <a:t>well </a:t>
            </a:r>
            <a:r>
              <a:rPr spc="-10" dirty="0"/>
              <a:t>as </a:t>
            </a:r>
            <a:r>
              <a:rPr spc="-5" dirty="0"/>
              <a:t>lack of adequate prerequisites  </a:t>
            </a:r>
            <a:r>
              <a:rPr dirty="0"/>
              <a:t>for </a:t>
            </a:r>
            <a:r>
              <a:rPr spc="-5" dirty="0"/>
              <a:t>a smooth functioning </a:t>
            </a:r>
            <a:r>
              <a:rPr dirty="0"/>
              <a:t>of </a:t>
            </a:r>
            <a:r>
              <a:rPr spc="-25" dirty="0"/>
              <a:t>democracy. </a:t>
            </a:r>
            <a:r>
              <a:rPr spc="-5" dirty="0"/>
              <a:t>These </a:t>
            </a:r>
            <a:r>
              <a:rPr dirty="0"/>
              <a:t>are  </a:t>
            </a:r>
            <a:r>
              <a:rPr spc="-5" dirty="0"/>
              <a:t>discussed below</a:t>
            </a:r>
            <a:r>
              <a:rPr spc="-15" dirty="0"/>
              <a:t> </a:t>
            </a:r>
            <a:r>
              <a:rPr spc="-5" dirty="0"/>
              <a:t>.</a:t>
            </a:r>
            <a:endParaRPr sz="2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46347" y="0"/>
            <a:ext cx="3429000" cy="10942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98519" y="25095"/>
            <a:ext cx="257238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Corrup</a:t>
            </a:r>
            <a:r>
              <a:rPr sz="4300" spc="-20" dirty="0"/>
              <a:t>t</a:t>
            </a:r>
            <a:r>
              <a:rPr sz="4300" spc="-5" dirty="0"/>
              <a:t>ion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380489" y="857757"/>
            <a:ext cx="7478395" cy="54679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845" algn="just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9687"/>
              <a:buFont typeface="Arial"/>
              <a:buChar char=""/>
              <a:tabLst>
                <a:tab pos="296545" algn="l"/>
              </a:tabLst>
            </a:pPr>
            <a:r>
              <a:rPr sz="3200" spc="-5" dirty="0">
                <a:latin typeface="Times New Roman"/>
                <a:cs typeface="Times New Roman"/>
              </a:rPr>
              <a:t>Corruption </a:t>
            </a:r>
            <a:r>
              <a:rPr sz="3200" spc="-10" dirty="0">
                <a:latin typeface="Times New Roman"/>
                <a:cs typeface="Times New Roman"/>
              </a:rPr>
              <a:t>in </a:t>
            </a:r>
            <a:r>
              <a:rPr sz="3200" spc="-5" dirty="0">
                <a:latin typeface="Times New Roman"/>
                <a:cs typeface="Times New Roman"/>
              </a:rPr>
              <a:t>public life </a:t>
            </a:r>
            <a:r>
              <a:rPr sz="3200" dirty="0">
                <a:latin typeface="Times New Roman"/>
                <a:cs typeface="Times New Roman"/>
              </a:rPr>
              <a:t>has been a </a:t>
            </a:r>
            <a:r>
              <a:rPr sz="3200" spc="-100" dirty="0">
                <a:latin typeface="Times New Roman"/>
                <a:cs typeface="Times New Roman"/>
              </a:rPr>
              <a:t>major  </a:t>
            </a:r>
            <a:r>
              <a:rPr sz="3200" dirty="0">
                <a:latin typeface="Times New Roman"/>
                <a:cs typeface="Times New Roman"/>
              </a:rPr>
              <a:t>concern </a:t>
            </a:r>
            <a:r>
              <a:rPr sz="3200" spc="-10" dirty="0">
                <a:latin typeface="Times New Roman"/>
                <a:cs typeface="Times New Roman"/>
              </a:rPr>
              <a:t>in </a:t>
            </a:r>
            <a:r>
              <a:rPr sz="3200" spc="-5" dirty="0">
                <a:latin typeface="Times New Roman"/>
                <a:cs typeface="Times New Roman"/>
              </a:rPr>
              <a:t>India. </a:t>
            </a:r>
            <a:r>
              <a:rPr sz="3200" spc="-10" dirty="0">
                <a:latin typeface="Times New Roman"/>
                <a:cs typeface="Times New Roman"/>
              </a:rPr>
              <a:t>In </a:t>
            </a:r>
            <a:r>
              <a:rPr sz="3200" spc="-25" dirty="0">
                <a:latin typeface="Times New Roman"/>
                <a:cs typeface="Times New Roman"/>
              </a:rPr>
              <a:t>2011, </a:t>
            </a:r>
            <a:r>
              <a:rPr sz="3200" spc="-5" dirty="0">
                <a:latin typeface="Times New Roman"/>
                <a:cs typeface="Times New Roman"/>
              </a:rPr>
              <a:t>India </a:t>
            </a:r>
            <a:r>
              <a:rPr sz="3200" spc="5" dirty="0">
                <a:latin typeface="Times New Roman"/>
                <a:cs typeface="Times New Roman"/>
              </a:rPr>
              <a:t>was </a:t>
            </a:r>
            <a:r>
              <a:rPr sz="3200" dirty="0">
                <a:latin typeface="Times New Roman"/>
                <a:cs typeface="Times New Roman"/>
              </a:rPr>
              <a:t>ranked  </a:t>
            </a:r>
            <a:r>
              <a:rPr sz="3200" spc="-5" dirty="0">
                <a:latin typeface="Times New Roman"/>
                <a:cs typeface="Times New Roman"/>
              </a:rPr>
              <a:t>95(183 </a:t>
            </a:r>
            <a:r>
              <a:rPr sz="3200" dirty="0">
                <a:latin typeface="Times New Roman"/>
                <a:cs typeface="Times New Roman"/>
              </a:rPr>
              <a:t>countries) defined as corrupt </a:t>
            </a:r>
            <a:r>
              <a:rPr sz="3200" spc="-20" dirty="0">
                <a:latin typeface="Times New Roman"/>
                <a:cs typeface="Times New Roman"/>
              </a:rPr>
              <a:t>in  </a:t>
            </a:r>
            <a:r>
              <a:rPr sz="3200" spc="-10" dirty="0">
                <a:latin typeface="Times New Roman"/>
                <a:cs typeface="Times New Roman"/>
              </a:rPr>
              <a:t>Transparency </a:t>
            </a:r>
            <a:r>
              <a:rPr sz="3200" dirty="0">
                <a:latin typeface="Times New Roman"/>
                <a:cs typeface="Times New Roman"/>
              </a:rPr>
              <a:t>International’ s </a:t>
            </a:r>
            <a:r>
              <a:rPr sz="3200" spc="-5" dirty="0">
                <a:latin typeface="Times New Roman"/>
                <a:cs typeface="Times New Roman"/>
              </a:rPr>
              <a:t>Corruption  </a:t>
            </a:r>
            <a:r>
              <a:rPr sz="3200" dirty="0">
                <a:latin typeface="Times New Roman"/>
                <a:cs typeface="Times New Roman"/>
              </a:rPr>
              <a:t>Perceptions Index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(CPI).</a:t>
            </a:r>
            <a:endParaRPr sz="3200">
              <a:latin typeface="Times New Roman"/>
              <a:cs typeface="Times New Roman"/>
            </a:endParaRPr>
          </a:p>
          <a:p>
            <a:pPr marL="295910" marR="6350" indent="-283845" algn="just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687"/>
              <a:buFont typeface="Arial"/>
              <a:buChar char=""/>
              <a:tabLst>
                <a:tab pos="296545" algn="l"/>
              </a:tabLst>
            </a:pPr>
            <a:r>
              <a:rPr sz="3200" dirty="0">
                <a:latin typeface="Times New Roman"/>
                <a:cs typeface="Times New Roman"/>
              </a:rPr>
              <a:t>In fact, </a:t>
            </a:r>
            <a:r>
              <a:rPr sz="3200" spc="-5" dirty="0">
                <a:latin typeface="Times New Roman"/>
                <a:cs typeface="Times New Roman"/>
              </a:rPr>
              <a:t>corruption is </a:t>
            </a:r>
            <a:r>
              <a:rPr sz="3200" dirty="0">
                <a:latin typeface="Times New Roman"/>
                <a:cs typeface="Times New Roman"/>
              </a:rPr>
              <a:t>rampant </a:t>
            </a:r>
            <a:r>
              <a:rPr sz="3200" spc="-10" dirty="0">
                <a:latin typeface="Times New Roman"/>
                <a:cs typeface="Times New Roman"/>
              </a:rPr>
              <a:t>in </a:t>
            </a:r>
            <a:r>
              <a:rPr sz="3200" dirty="0">
                <a:latin typeface="Times New Roman"/>
                <a:cs typeface="Times New Roman"/>
              </a:rPr>
              <a:t>all </a:t>
            </a:r>
            <a:r>
              <a:rPr sz="3200" spc="-95" dirty="0">
                <a:latin typeface="Times New Roman"/>
                <a:cs typeface="Times New Roman"/>
              </a:rPr>
              <a:t>walks  </a:t>
            </a:r>
            <a:r>
              <a:rPr sz="3200" dirty="0">
                <a:latin typeface="Times New Roman"/>
                <a:cs typeface="Times New Roman"/>
              </a:rPr>
              <a:t>of </a:t>
            </a:r>
            <a:r>
              <a:rPr sz="3200" spc="-5" dirty="0">
                <a:latin typeface="Times New Roman"/>
                <a:cs typeface="Times New Roman"/>
              </a:rPr>
              <a:t>life, </a:t>
            </a:r>
            <a:r>
              <a:rPr sz="3200" dirty="0">
                <a:latin typeface="Times New Roman"/>
                <a:cs typeface="Times New Roman"/>
              </a:rPr>
              <a:t>be </a:t>
            </a:r>
            <a:r>
              <a:rPr sz="3200" spc="-5" dirty="0">
                <a:latin typeface="Times New Roman"/>
                <a:cs typeface="Times New Roman"/>
              </a:rPr>
              <a:t>it land and property </a:t>
            </a:r>
            <a:r>
              <a:rPr sz="3200" dirty="0">
                <a:latin typeface="Times New Roman"/>
                <a:cs typeface="Times New Roman"/>
              </a:rPr>
              <a:t>, health,  education, commerce and </a:t>
            </a:r>
            <a:r>
              <a:rPr sz="3200" spc="-25" dirty="0">
                <a:latin typeface="Times New Roman"/>
                <a:cs typeface="Times New Roman"/>
              </a:rPr>
              <a:t>industry,  </a:t>
            </a:r>
            <a:r>
              <a:rPr sz="3200" dirty="0">
                <a:latin typeface="Times New Roman"/>
                <a:cs typeface="Times New Roman"/>
              </a:rPr>
              <a:t>agriculture, </a:t>
            </a:r>
            <a:r>
              <a:rPr sz="3200" spc="-5" dirty="0">
                <a:latin typeface="Times New Roman"/>
                <a:cs typeface="Times New Roman"/>
              </a:rPr>
              <a:t>transport, police, </a:t>
            </a:r>
            <a:r>
              <a:rPr sz="3200" dirty="0">
                <a:latin typeface="Times New Roman"/>
                <a:cs typeface="Times New Roman"/>
              </a:rPr>
              <a:t>armed forces,  even religious </a:t>
            </a:r>
            <a:r>
              <a:rPr sz="3200" spc="-5" dirty="0">
                <a:latin typeface="Times New Roman"/>
                <a:cs typeface="Times New Roman"/>
              </a:rPr>
              <a:t>institutions or so-called  </a:t>
            </a:r>
            <a:r>
              <a:rPr sz="3200" dirty="0">
                <a:latin typeface="Times New Roman"/>
                <a:cs typeface="Times New Roman"/>
              </a:rPr>
              <a:t>places of spiritual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pursuits.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4289" y="18999"/>
            <a:ext cx="7553325" cy="2465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845" algn="just">
              <a:lnSpc>
                <a:spcPct val="100000"/>
              </a:lnSpc>
              <a:spcBef>
                <a:spcPts val="105"/>
              </a:spcBef>
            </a:pPr>
            <a:r>
              <a:rPr sz="2550" spc="-660" dirty="0">
                <a:solidFill>
                  <a:srgbClr val="3891A7"/>
                </a:solidFill>
                <a:latin typeface="Arial"/>
                <a:cs typeface="Arial"/>
              </a:rPr>
              <a:t> </a:t>
            </a:r>
            <a:r>
              <a:rPr sz="3200" spc="-5" dirty="0">
                <a:latin typeface="Times New Roman"/>
                <a:cs typeface="Times New Roman"/>
              </a:rPr>
              <a:t>Corruption </a:t>
            </a:r>
            <a:r>
              <a:rPr sz="3200" dirty="0">
                <a:latin typeface="Times New Roman"/>
                <a:cs typeface="Times New Roman"/>
              </a:rPr>
              <a:t>continues to exist in covert </a:t>
            </a:r>
            <a:r>
              <a:rPr sz="3200" spc="-170" dirty="0">
                <a:latin typeface="Times New Roman"/>
                <a:cs typeface="Times New Roman"/>
              </a:rPr>
              <a:t>and  </a:t>
            </a:r>
            <a:r>
              <a:rPr sz="3200" dirty="0">
                <a:latin typeface="Times New Roman"/>
                <a:cs typeface="Times New Roman"/>
              </a:rPr>
              <a:t>overt ways </a:t>
            </a:r>
            <a:r>
              <a:rPr sz="3200" spc="-5" dirty="0">
                <a:latin typeface="Times New Roman"/>
                <a:cs typeface="Times New Roman"/>
              </a:rPr>
              <a:t>at </a:t>
            </a:r>
            <a:r>
              <a:rPr sz="3200" dirty="0">
                <a:latin typeface="Times New Roman"/>
                <a:cs typeface="Times New Roman"/>
              </a:rPr>
              <a:t>all three levels - </a:t>
            </a:r>
            <a:r>
              <a:rPr sz="3200" spc="-5" dirty="0">
                <a:latin typeface="Times New Roman"/>
                <a:cs typeface="Times New Roman"/>
              </a:rPr>
              <a:t>political,  </a:t>
            </a:r>
            <a:r>
              <a:rPr sz="3200" dirty="0">
                <a:latin typeface="Times New Roman"/>
                <a:cs typeface="Times New Roman"/>
              </a:rPr>
              <a:t>bureaucratic and corporate </a:t>
            </a:r>
            <a:r>
              <a:rPr sz="3200" spc="-25" dirty="0">
                <a:latin typeface="Times New Roman"/>
                <a:cs typeface="Times New Roman"/>
              </a:rPr>
              <a:t>sector. </a:t>
            </a:r>
            <a:r>
              <a:rPr sz="3200" dirty="0">
                <a:latin typeface="Times New Roman"/>
                <a:cs typeface="Times New Roman"/>
              </a:rPr>
              <a:t>One can  see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dirty="0">
                <a:latin typeface="Times New Roman"/>
                <a:cs typeface="Times New Roman"/>
              </a:rPr>
              <a:t>relation between </a:t>
            </a:r>
            <a:r>
              <a:rPr sz="3200" spc="-5" dirty="0">
                <a:latin typeface="Times New Roman"/>
                <a:cs typeface="Times New Roman"/>
              </a:rPr>
              <a:t>the politicians, the  </a:t>
            </a:r>
            <a:r>
              <a:rPr sz="3200" dirty="0">
                <a:latin typeface="Times New Roman"/>
                <a:cs typeface="Times New Roman"/>
              </a:rPr>
              <a:t>bureaucrats and </a:t>
            </a:r>
            <a:r>
              <a:rPr sz="3200" spc="-5" dirty="0">
                <a:latin typeface="Times New Roman"/>
                <a:cs typeface="Times New Roman"/>
              </a:rPr>
              <a:t>the industrialists which</a:t>
            </a:r>
            <a:r>
              <a:rPr sz="3200" spc="490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has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87753" y="2458338"/>
            <a:ext cx="7267575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1768475" algn="l"/>
                <a:tab pos="2867025" algn="l"/>
                <a:tab pos="5026660" algn="l"/>
                <a:tab pos="6082030" algn="l"/>
              </a:tabLst>
            </a:pPr>
            <a:r>
              <a:rPr sz="3200" dirty="0">
                <a:latin typeface="Times New Roman"/>
                <a:cs typeface="Times New Roman"/>
              </a:rPr>
              <a:t>res</a:t>
            </a:r>
            <a:r>
              <a:rPr sz="3200" spc="5" dirty="0">
                <a:latin typeface="Times New Roman"/>
                <a:cs typeface="Times New Roman"/>
              </a:rPr>
              <a:t>u</a:t>
            </a:r>
            <a:r>
              <a:rPr sz="3200" dirty="0">
                <a:latin typeface="Times New Roman"/>
                <a:cs typeface="Times New Roman"/>
              </a:rPr>
              <a:t>l</a:t>
            </a:r>
            <a:r>
              <a:rPr sz="3200" spc="-20" dirty="0">
                <a:latin typeface="Times New Roman"/>
                <a:cs typeface="Times New Roman"/>
              </a:rPr>
              <a:t>t</a:t>
            </a:r>
            <a:r>
              <a:rPr sz="3200" dirty="0">
                <a:latin typeface="Times New Roman"/>
                <a:cs typeface="Times New Roman"/>
              </a:rPr>
              <a:t>ed	in</a:t>
            </a:r>
            <a:r>
              <a:rPr sz="3200" spc="-15" dirty="0">
                <a:latin typeface="Times New Roman"/>
                <a:cs typeface="Times New Roman"/>
              </a:rPr>
              <a:t>t</a:t>
            </a:r>
            <a:r>
              <a:rPr sz="3200" dirty="0">
                <a:latin typeface="Times New Roman"/>
                <a:cs typeface="Times New Roman"/>
              </a:rPr>
              <a:t>o	cor</a:t>
            </a:r>
            <a:r>
              <a:rPr sz="3200" spc="-10" dirty="0">
                <a:latin typeface="Times New Roman"/>
                <a:cs typeface="Times New Roman"/>
              </a:rPr>
              <a:t>r</a:t>
            </a:r>
            <a:r>
              <a:rPr sz="3200" dirty="0">
                <a:latin typeface="Times New Roman"/>
                <a:cs typeface="Times New Roman"/>
              </a:rPr>
              <a:t>u</a:t>
            </a:r>
            <a:r>
              <a:rPr sz="3200" spc="-15" dirty="0">
                <a:latin typeface="Times New Roman"/>
                <a:cs typeface="Times New Roman"/>
              </a:rPr>
              <a:t>p</a:t>
            </a:r>
            <a:r>
              <a:rPr sz="3200" dirty="0">
                <a:latin typeface="Times New Roman"/>
                <a:cs typeface="Times New Roman"/>
              </a:rPr>
              <a:t>tion	</a:t>
            </a:r>
            <a:r>
              <a:rPr sz="3200" spc="-10" dirty="0">
                <a:latin typeface="Times New Roman"/>
                <a:cs typeface="Times New Roman"/>
              </a:rPr>
              <a:t>an</a:t>
            </a:r>
            <a:r>
              <a:rPr sz="3200" dirty="0">
                <a:latin typeface="Times New Roman"/>
                <a:cs typeface="Times New Roman"/>
              </a:rPr>
              <a:t>d	co</a:t>
            </a:r>
            <a:r>
              <a:rPr sz="3200" spc="-15" dirty="0">
                <a:latin typeface="Times New Roman"/>
                <a:cs typeface="Times New Roman"/>
              </a:rPr>
              <a:t>r</a:t>
            </a:r>
            <a:r>
              <a:rPr sz="3200" spc="-10" dirty="0">
                <a:latin typeface="Times New Roman"/>
                <a:cs typeface="Times New Roman"/>
              </a:rPr>
              <a:t>r</a:t>
            </a:r>
            <a:r>
              <a:rPr sz="3200" dirty="0">
                <a:latin typeface="Times New Roman"/>
                <a:cs typeface="Times New Roman"/>
              </a:rPr>
              <a:t>upt  practices.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35222" y="2946019"/>
            <a:ext cx="54229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Times New Roman"/>
                <a:cs typeface="Times New Roman"/>
              </a:rPr>
              <a:t>The corruption </a:t>
            </a:r>
            <a:r>
              <a:rPr sz="3200" dirty="0">
                <a:latin typeface="Times New Roman"/>
                <a:cs typeface="Times New Roman"/>
              </a:rPr>
              <a:t>have </a:t>
            </a:r>
            <a:r>
              <a:rPr sz="3200" spc="-10" dirty="0">
                <a:latin typeface="Times New Roman"/>
                <a:cs typeface="Times New Roman"/>
              </a:rPr>
              <a:t>affected</a:t>
            </a:r>
            <a:r>
              <a:rPr sz="3200" spc="6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all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87753" y="3433952"/>
            <a:ext cx="72688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527810" algn="l"/>
                <a:tab pos="2303145" algn="l"/>
                <a:tab pos="4785995" algn="l"/>
                <a:tab pos="6760209" algn="l"/>
              </a:tabLst>
            </a:pPr>
            <a:r>
              <a:rPr sz="3200" dirty="0">
                <a:latin typeface="Times New Roman"/>
                <a:cs typeface="Times New Roman"/>
              </a:rPr>
              <a:t>o</a:t>
            </a:r>
            <a:r>
              <a:rPr sz="3200" spc="-65" dirty="0">
                <a:latin typeface="Times New Roman"/>
                <a:cs typeface="Times New Roman"/>
              </a:rPr>
              <a:t>r</a:t>
            </a:r>
            <a:r>
              <a:rPr sz="3200" dirty="0">
                <a:latin typeface="Times New Roman"/>
                <a:cs typeface="Times New Roman"/>
              </a:rPr>
              <a:t>gans	</a:t>
            </a:r>
            <a:r>
              <a:rPr sz="3200" spc="5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f	government,	incl</a:t>
            </a:r>
            <a:r>
              <a:rPr sz="3200" spc="-15" dirty="0">
                <a:latin typeface="Times New Roman"/>
                <a:cs typeface="Times New Roman"/>
              </a:rPr>
              <a:t>u</a:t>
            </a:r>
            <a:r>
              <a:rPr sz="3200" dirty="0">
                <a:latin typeface="Times New Roman"/>
                <a:cs typeface="Times New Roman"/>
              </a:rPr>
              <a:t>ding	</a:t>
            </a:r>
            <a:r>
              <a:rPr sz="3200" spc="-20" dirty="0">
                <a:latin typeface="Times New Roman"/>
                <a:cs typeface="Times New Roman"/>
              </a:rPr>
              <a:t>t</a:t>
            </a:r>
            <a:r>
              <a:rPr sz="3200" dirty="0">
                <a:latin typeface="Times New Roman"/>
                <a:cs typeface="Times New Roman"/>
              </a:rPr>
              <a:t>he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04289" y="3846042"/>
            <a:ext cx="2092325" cy="115316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6034" algn="ctr">
              <a:lnSpc>
                <a:spcPct val="100000"/>
              </a:lnSpc>
              <a:spcBef>
                <a:spcPts val="700"/>
              </a:spcBef>
            </a:pPr>
            <a:r>
              <a:rPr sz="3200" spc="-20" dirty="0">
                <a:latin typeface="Times New Roman"/>
                <a:cs typeface="Times New Roman"/>
              </a:rPr>
              <a:t>judiciary.</a:t>
            </a:r>
            <a:endParaRPr sz="3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sz="2550" spc="-665" dirty="0">
                <a:solidFill>
                  <a:srgbClr val="3891A7"/>
                </a:solidFill>
                <a:latin typeface="Arial"/>
                <a:cs typeface="Arial"/>
              </a:rPr>
              <a:t></a:t>
            </a:r>
            <a:r>
              <a:rPr sz="2550" spc="-655" dirty="0">
                <a:solidFill>
                  <a:srgbClr val="3891A7"/>
                </a:solidFill>
                <a:latin typeface="Arial"/>
                <a:cs typeface="Arial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Corruption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87753" y="4972888"/>
            <a:ext cx="443547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586865" algn="l"/>
                <a:tab pos="2326005" algn="l"/>
                <a:tab pos="3722370" algn="l"/>
              </a:tabLst>
            </a:pPr>
            <a:r>
              <a:rPr sz="3200" dirty="0">
                <a:latin typeface="Times New Roman"/>
                <a:cs typeface="Times New Roman"/>
              </a:rPr>
              <a:t>br</a:t>
            </a:r>
            <a:r>
              <a:rPr sz="3200" spc="-10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b</a:t>
            </a:r>
            <a:r>
              <a:rPr sz="3200" spc="-10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ng	of	voters	</a:t>
            </a:r>
            <a:r>
              <a:rPr sz="3200" spc="-10" dirty="0">
                <a:latin typeface="Times New Roman"/>
                <a:cs typeface="Times New Roman"/>
              </a:rPr>
              <a:t>w</a:t>
            </a:r>
            <a:r>
              <a:rPr sz="3200" dirty="0">
                <a:latin typeface="Times New Roman"/>
                <a:cs typeface="Times New Roman"/>
              </a:rPr>
              <a:t>ho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70503" y="4485513"/>
            <a:ext cx="5085080" cy="1002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  <a:tabLst>
                <a:tab pos="713105" algn="l"/>
                <a:tab pos="2512695" algn="l"/>
                <a:tab pos="4471670" algn="l"/>
              </a:tabLst>
            </a:pPr>
            <a:r>
              <a:rPr sz="3200" spc="-5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n	ele</a:t>
            </a:r>
            <a:r>
              <a:rPr sz="3200" spc="5" dirty="0">
                <a:latin typeface="Times New Roman"/>
                <a:cs typeface="Times New Roman"/>
              </a:rPr>
              <a:t>c</a:t>
            </a:r>
            <a:r>
              <a:rPr sz="3200" spc="-20" dirty="0">
                <a:latin typeface="Times New Roman"/>
                <a:cs typeface="Times New Roman"/>
              </a:rPr>
              <a:t>t</a:t>
            </a:r>
            <a:r>
              <a:rPr sz="3200" dirty="0">
                <a:latin typeface="Times New Roman"/>
                <a:cs typeface="Times New Roman"/>
              </a:rPr>
              <a:t>or</a:t>
            </a:r>
            <a:r>
              <a:rPr sz="3200" spc="5" dirty="0">
                <a:latin typeface="Times New Roman"/>
                <a:cs typeface="Times New Roman"/>
              </a:rPr>
              <a:t>a</a:t>
            </a:r>
            <a:r>
              <a:rPr sz="3200" dirty="0">
                <a:latin typeface="Times New Roman"/>
                <a:cs typeface="Times New Roman"/>
              </a:rPr>
              <a:t>l	proce</a:t>
            </a:r>
            <a:r>
              <a:rPr sz="3200" spc="-10" dirty="0">
                <a:latin typeface="Times New Roman"/>
                <a:cs typeface="Times New Roman"/>
              </a:rPr>
              <a:t>s</a:t>
            </a:r>
            <a:r>
              <a:rPr sz="3200" dirty="0">
                <a:latin typeface="Times New Roman"/>
                <a:cs typeface="Times New Roman"/>
              </a:rPr>
              <a:t>ses	and</a:t>
            </a:r>
            <a:endParaRPr sz="32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  <a:tabLst>
                <a:tab pos="2118360" algn="l"/>
              </a:tabLst>
            </a:pPr>
            <a:r>
              <a:rPr sz="3200" dirty="0">
                <a:latin typeface="Times New Roman"/>
                <a:cs typeface="Times New Roman"/>
              </a:rPr>
              <a:t>parti</a:t>
            </a:r>
            <a:r>
              <a:rPr sz="3200" spc="-20" dirty="0">
                <a:latin typeface="Times New Roman"/>
                <a:cs typeface="Times New Roman"/>
              </a:rPr>
              <a:t>c</a:t>
            </a:r>
            <a:r>
              <a:rPr sz="3200" dirty="0">
                <a:latin typeface="Times New Roman"/>
                <a:cs typeface="Times New Roman"/>
              </a:rPr>
              <a:t>ipate	</a:t>
            </a:r>
            <a:r>
              <a:rPr sz="3200" spc="-20" dirty="0">
                <a:latin typeface="Times New Roman"/>
                <a:cs typeface="Times New Roman"/>
              </a:rPr>
              <a:t>in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87753" y="5461203"/>
            <a:ext cx="7267575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Times New Roman"/>
                <a:cs typeface="Times New Roman"/>
              </a:rPr>
              <a:t>elections at </a:t>
            </a:r>
            <a:r>
              <a:rPr sz="3200" spc="-10" dirty="0">
                <a:latin typeface="Times New Roman"/>
                <a:cs typeface="Times New Roman"/>
              </a:rPr>
              <a:t>different </a:t>
            </a:r>
            <a:r>
              <a:rPr sz="3200" spc="-5" dirty="0">
                <a:latin typeface="Times New Roman"/>
                <a:cs typeface="Times New Roman"/>
              </a:rPr>
              <a:t>levels </a:t>
            </a:r>
            <a:r>
              <a:rPr sz="3200" dirty="0">
                <a:latin typeface="Times New Roman"/>
                <a:cs typeface="Times New Roman"/>
              </a:rPr>
              <a:t>has now become  a common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practice.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6897" y="172923"/>
            <a:ext cx="7260590" cy="2159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marR="5080" indent="-283845" algn="just">
              <a:lnSpc>
                <a:spcPct val="100000"/>
              </a:lnSpc>
              <a:spcBef>
                <a:spcPts val="95"/>
              </a:spcBef>
            </a:pPr>
            <a:r>
              <a:rPr sz="2250" spc="-595" dirty="0">
                <a:solidFill>
                  <a:srgbClr val="3891A7"/>
                </a:solidFill>
              </a:rPr>
              <a:t> 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In recent years, various 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scams 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have been </a:t>
            </a:r>
            <a:r>
              <a:rPr sz="2800" spc="-75" dirty="0">
                <a:solidFill>
                  <a:srgbClr val="000000"/>
                </a:solidFill>
                <a:latin typeface="Times New Roman"/>
                <a:cs typeface="Times New Roman"/>
              </a:rPr>
              <a:t>coming 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out 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in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our 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country 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in 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quick succession. In fact,  corruption is a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sign of 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political instability and  institutional </a:t>
            </a:r>
            <a:r>
              <a:rPr sz="2800" spc="-35" dirty="0">
                <a:solidFill>
                  <a:srgbClr val="000000"/>
                </a:solidFill>
                <a:latin typeface="Times New Roman"/>
                <a:cs typeface="Times New Roman"/>
              </a:rPr>
              <a:t>decay, 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challenging seriously the 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validity 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and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propriety of</a:t>
            </a:r>
            <a:r>
              <a:rPr sz="2800" spc="-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0000"/>
                </a:solidFill>
                <a:latin typeface="Times New Roman"/>
                <a:cs typeface="Times New Roman"/>
              </a:rPr>
              <a:t>governance.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9144" y="94488"/>
            <a:ext cx="2731007" cy="11109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39310" y="232917"/>
            <a:ext cx="209105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Ca</a:t>
            </a:r>
            <a:r>
              <a:rPr spc="5" dirty="0"/>
              <a:t>s</a:t>
            </a:r>
            <a:r>
              <a:rPr spc="-5" dirty="0"/>
              <a:t>teism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04289" y="690117"/>
            <a:ext cx="7553325" cy="568071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295910" marR="5715" indent="-283845" algn="just">
              <a:lnSpc>
                <a:spcPct val="80000"/>
              </a:lnSpc>
              <a:spcBef>
                <a:spcPts val="820"/>
              </a:spcBef>
              <a:buClr>
                <a:srgbClr val="3891A7"/>
              </a:buClr>
              <a:buSzPct val="80000"/>
              <a:buFont typeface="Arial"/>
              <a:buChar char=""/>
              <a:tabLst>
                <a:tab pos="296545" algn="l"/>
              </a:tabLst>
            </a:pPr>
            <a:r>
              <a:rPr sz="3000" dirty="0">
                <a:latin typeface="Times New Roman"/>
                <a:cs typeface="Times New Roman"/>
              </a:rPr>
              <a:t>The caste </a:t>
            </a:r>
            <a:r>
              <a:rPr sz="3000" spc="-5" dirty="0">
                <a:latin typeface="Times New Roman"/>
                <a:cs typeface="Times New Roman"/>
              </a:rPr>
              <a:t>system </a:t>
            </a:r>
            <a:r>
              <a:rPr sz="3000" dirty="0">
                <a:latin typeface="Times New Roman"/>
                <a:cs typeface="Times New Roman"/>
              </a:rPr>
              <a:t>which presumably </a:t>
            </a:r>
            <a:r>
              <a:rPr sz="3000" spc="-45" dirty="0">
                <a:latin typeface="Times New Roman"/>
                <a:cs typeface="Times New Roman"/>
              </a:rPr>
              <a:t>originated  </a:t>
            </a:r>
            <a:r>
              <a:rPr sz="3000" spc="-5" dirty="0">
                <a:latin typeface="Times New Roman"/>
                <a:cs typeface="Times New Roman"/>
              </a:rPr>
              <a:t>in </a:t>
            </a:r>
            <a:r>
              <a:rPr sz="3000" dirty="0">
                <a:latin typeface="Times New Roman"/>
                <a:cs typeface="Times New Roman"/>
              </a:rPr>
              <a:t>the </a:t>
            </a:r>
            <a:r>
              <a:rPr sz="3000" spc="-5" dirty="0">
                <a:latin typeface="Times New Roman"/>
                <a:cs typeface="Times New Roman"/>
              </a:rPr>
              <a:t>division </a:t>
            </a:r>
            <a:r>
              <a:rPr sz="3000" spc="5" dirty="0">
                <a:latin typeface="Times New Roman"/>
                <a:cs typeface="Times New Roman"/>
              </a:rPr>
              <a:t>of </a:t>
            </a:r>
            <a:r>
              <a:rPr sz="3000" dirty="0">
                <a:latin typeface="Times New Roman"/>
                <a:cs typeface="Times New Roman"/>
              </a:rPr>
              <a:t>labour </a:t>
            </a:r>
            <a:r>
              <a:rPr sz="3000" spc="-5" dirty="0">
                <a:latin typeface="Times New Roman"/>
                <a:cs typeface="Times New Roman"/>
              </a:rPr>
              <a:t>in </a:t>
            </a:r>
            <a:r>
              <a:rPr sz="3000" dirty="0">
                <a:latin typeface="Times New Roman"/>
                <a:cs typeface="Times New Roman"/>
              </a:rPr>
              <a:t>the ancient society  </a:t>
            </a:r>
            <a:r>
              <a:rPr sz="3000" spc="-5" dirty="0">
                <a:latin typeface="Times New Roman"/>
                <a:cs typeface="Times New Roman"/>
              </a:rPr>
              <a:t>has </a:t>
            </a:r>
            <a:r>
              <a:rPr sz="3000" dirty="0">
                <a:latin typeface="Times New Roman"/>
                <a:cs typeface="Times New Roman"/>
              </a:rPr>
              <a:t>become a more or </a:t>
            </a:r>
            <a:r>
              <a:rPr sz="3000" spc="-5" dirty="0">
                <a:latin typeface="Times New Roman"/>
                <a:cs typeface="Times New Roman"/>
              </a:rPr>
              <a:t>less rigid </a:t>
            </a:r>
            <a:r>
              <a:rPr sz="3000" dirty="0">
                <a:latin typeface="Times New Roman"/>
                <a:cs typeface="Times New Roman"/>
              </a:rPr>
              <a:t>group  classification, based </a:t>
            </a:r>
            <a:r>
              <a:rPr sz="3000" spc="-5" dirty="0">
                <a:latin typeface="Times New Roman"/>
                <a:cs typeface="Times New Roman"/>
              </a:rPr>
              <a:t>on birth. Inhuman </a:t>
            </a:r>
            <a:r>
              <a:rPr sz="3000" dirty="0">
                <a:latin typeface="Times New Roman"/>
                <a:cs typeface="Times New Roman"/>
              </a:rPr>
              <a:t>aspect  of the caste system </a:t>
            </a:r>
            <a:r>
              <a:rPr sz="3000" spc="-10" dirty="0">
                <a:latin typeface="Times New Roman"/>
                <a:cs typeface="Times New Roman"/>
              </a:rPr>
              <a:t>is </a:t>
            </a:r>
            <a:r>
              <a:rPr sz="3000" dirty="0">
                <a:latin typeface="Times New Roman"/>
                <a:cs typeface="Times New Roman"/>
              </a:rPr>
              <a:t>the practice of  untouchability which </a:t>
            </a:r>
            <a:r>
              <a:rPr sz="3000" spc="-10" dirty="0">
                <a:latin typeface="Times New Roman"/>
                <a:cs typeface="Times New Roman"/>
              </a:rPr>
              <a:t>is </a:t>
            </a:r>
            <a:r>
              <a:rPr sz="3000" dirty="0">
                <a:latin typeface="Times New Roman"/>
                <a:cs typeface="Times New Roman"/>
              </a:rPr>
              <a:t>continuing </a:t>
            </a:r>
            <a:r>
              <a:rPr sz="3000" spc="-5" dirty="0">
                <a:latin typeface="Times New Roman"/>
                <a:cs typeface="Times New Roman"/>
              </a:rPr>
              <a:t>in spite </a:t>
            </a:r>
            <a:r>
              <a:rPr sz="3000" dirty="0">
                <a:latin typeface="Times New Roman"/>
                <a:cs typeface="Times New Roman"/>
              </a:rPr>
              <a:t>of  the constitutional ban </a:t>
            </a:r>
            <a:r>
              <a:rPr sz="3000" spc="-5" dirty="0">
                <a:latin typeface="Times New Roman"/>
                <a:cs typeface="Times New Roman"/>
              </a:rPr>
              <a:t>imposed </a:t>
            </a:r>
            <a:r>
              <a:rPr sz="3000" dirty="0">
                <a:latin typeface="Times New Roman"/>
                <a:cs typeface="Times New Roman"/>
              </a:rPr>
              <a:t>on </a:t>
            </a:r>
            <a:r>
              <a:rPr sz="3000" spc="-5" dirty="0">
                <a:latin typeface="Times New Roman"/>
                <a:cs typeface="Times New Roman"/>
              </a:rPr>
              <a:t>it. </a:t>
            </a:r>
            <a:r>
              <a:rPr sz="3000" dirty="0">
                <a:latin typeface="Times New Roman"/>
                <a:cs typeface="Times New Roman"/>
              </a:rPr>
              <a:t>This </a:t>
            </a:r>
            <a:r>
              <a:rPr sz="3000" spc="-5" dirty="0">
                <a:latin typeface="Times New Roman"/>
                <a:cs typeface="Times New Roman"/>
              </a:rPr>
              <a:t>has  </a:t>
            </a:r>
            <a:r>
              <a:rPr sz="3000" dirty="0">
                <a:latin typeface="Times New Roman"/>
                <a:cs typeface="Times New Roman"/>
              </a:rPr>
              <a:t>led </a:t>
            </a:r>
            <a:r>
              <a:rPr sz="3000" spc="-5" dirty="0">
                <a:latin typeface="Times New Roman"/>
                <a:cs typeface="Times New Roman"/>
              </a:rPr>
              <a:t>to </a:t>
            </a:r>
            <a:r>
              <a:rPr sz="3000" dirty="0">
                <a:latin typeface="Times New Roman"/>
                <a:cs typeface="Times New Roman"/>
              </a:rPr>
              <a:t>segregation </a:t>
            </a:r>
            <a:r>
              <a:rPr sz="3000" spc="-5" dirty="0">
                <a:latin typeface="Times New Roman"/>
                <a:cs typeface="Times New Roman"/>
              </a:rPr>
              <a:t>of so </a:t>
            </a:r>
            <a:r>
              <a:rPr sz="3000" dirty="0">
                <a:latin typeface="Times New Roman"/>
                <a:cs typeface="Times New Roman"/>
              </a:rPr>
              <a:t>called low castes </a:t>
            </a:r>
            <a:r>
              <a:rPr sz="3000" spc="-5" dirty="0">
                <a:latin typeface="Times New Roman"/>
                <a:cs typeface="Times New Roman"/>
              </a:rPr>
              <a:t>or  ‘Dalits’, </a:t>
            </a:r>
            <a:r>
              <a:rPr sz="3000" dirty="0">
                <a:latin typeface="Times New Roman"/>
                <a:cs typeface="Times New Roman"/>
              </a:rPr>
              <a:t>depriving them of </a:t>
            </a:r>
            <a:r>
              <a:rPr sz="3000" spc="-5" dirty="0">
                <a:latin typeface="Times New Roman"/>
                <a:cs typeface="Times New Roman"/>
              </a:rPr>
              <a:t>education </a:t>
            </a:r>
            <a:r>
              <a:rPr sz="3000" dirty="0">
                <a:latin typeface="Times New Roman"/>
                <a:cs typeface="Times New Roman"/>
              </a:rPr>
              <a:t>and other  social</a:t>
            </a:r>
            <a:r>
              <a:rPr sz="3000" spc="1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benefits.</a:t>
            </a:r>
            <a:endParaRPr sz="3000">
              <a:latin typeface="Times New Roman"/>
              <a:cs typeface="Times New Roman"/>
            </a:endParaRPr>
          </a:p>
          <a:p>
            <a:pPr marL="295910" marR="5080" indent="-283845" algn="just">
              <a:lnSpc>
                <a:spcPct val="8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Arial"/>
              <a:buChar char=""/>
              <a:tabLst>
                <a:tab pos="296545" algn="l"/>
              </a:tabLst>
            </a:pPr>
            <a:r>
              <a:rPr sz="3000" dirty="0">
                <a:latin typeface="Times New Roman"/>
                <a:cs typeface="Times New Roman"/>
              </a:rPr>
              <a:t>The </a:t>
            </a:r>
            <a:r>
              <a:rPr sz="3000" spc="-5" dirty="0">
                <a:latin typeface="Times New Roman"/>
                <a:cs typeface="Times New Roman"/>
              </a:rPr>
              <a:t>Dalits </a:t>
            </a:r>
            <a:r>
              <a:rPr sz="3000" dirty="0">
                <a:latin typeface="Times New Roman"/>
                <a:cs typeface="Times New Roman"/>
              </a:rPr>
              <a:t>have been typically </a:t>
            </a:r>
            <a:r>
              <a:rPr sz="3000" spc="-50" dirty="0">
                <a:latin typeface="Times New Roman"/>
                <a:cs typeface="Times New Roman"/>
              </a:rPr>
              <a:t>performing  </a:t>
            </a:r>
            <a:r>
              <a:rPr sz="3000" dirty="0">
                <a:latin typeface="Times New Roman"/>
                <a:cs typeface="Times New Roman"/>
              </a:rPr>
              <a:t>menial labour </a:t>
            </a:r>
            <a:r>
              <a:rPr sz="3000" spc="-5" dirty="0">
                <a:latin typeface="Times New Roman"/>
                <a:cs typeface="Times New Roman"/>
              </a:rPr>
              <a:t>and some of </a:t>
            </a:r>
            <a:r>
              <a:rPr sz="3000" dirty="0">
                <a:latin typeface="Times New Roman"/>
                <a:cs typeface="Times New Roman"/>
              </a:rPr>
              <a:t>the hardest physical  </a:t>
            </a:r>
            <a:r>
              <a:rPr sz="3000" spc="-5" dirty="0">
                <a:latin typeface="Times New Roman"/>
                <a:cs typeface="Times New Roman"/>
              </a:rPr>
              <a:t>work </a:t>
            </a:r>
            <a:r>
              <a:rPr sz="3000" spc="-10" dirty="0">
                <a:latin typeface="Times New Roman"/>
                <a:cs typeface="Times New Roman"/>
              </a:rPr>
              <a:t>in </a:t>
            </a:r>
            <a:r>
              <a:rPr sz="3000" spc="-25" dirty="0">
                <a:latin typeface="Times New Roman"/>
                <a:cs typeface="Times New Roman"/>
              </a:rPr>
              <a:t>society. </a:t>
            </a:r>
            <a:r>
              <a:rPr sz="3000" spc="-5" dirty="0">
                <a:latin typeface="Times New Roman"/>
                <a:cs typeface="Times New Roman"/>
              </a:rPr>
              <a:t>Casteism has played a  negative role even </a:t>
            </a:r>
            <a:r>
              <a:rPr sz="3000" spc="-10" dirty="0">
                <a:latin typeface="Times New Roman"/>
                <a:cs typeface="Times New Roman"/>
              </a:rPr>
              <a:t>in </a:t>
            </a:r>
            <a:r>
              <a:rPr sz="3000" spc="-5" dirty="0">
                <a:latin typeface="Times New Roman"/>
                <a:cs typeface="Times New Roman"/>
              </a:rPr>
              <a:t>the </a:t>
            </a:r>
            <a:r>
              <a:rPr sz="3000" dirty="0">
                <a:latin typeface="Times New Roman"/>
                <a:cs typeface="Times New Roman"/>
              </a:rPr>
              <a:t>democratic political  </a:t>
            </a:r>
            <a:r>
              <a:rPr sz="3000" spc="-5" dirty="0">
                <a:latin typeface="Times New Roman"/>
                <a:cs typeface="Times New Roman"/>
              </a:rPr>
              <a:t>processes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57015" y="170687"/>
            <a:ext cx="3396995" cy="11109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77183" y="309117"/>
            <a:ext cx="261366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Introduction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28140" y="1010157"/>
            <a:ext cx="7630795" cy="54679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7620" indent="-283845" algn="just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9687"/>
              <a:buFont typeface="Arial"/>
              <a:buChar char=""/>
              <a:tabLst>
                <a:tab pos="296545" algn="l"/>
              </a:tabLst>
            </a:pPr>
            <a:r>
              <a:rPr sz="3200" dirty="0">
                <a:latin typeface="Times New Roman"/>
                <a:cs typeface="Times New Roman"/>
              </a:rPr>
              <a:t>Democracy </a:t>
            </a:r>
            <a:r>
              <a:rPr sz="3200" spc="-5" dirty="0">
                <a:latin typeface="Times New Roman"/>
                <a:cs typeface="Times New Roman"/>
              </a:rPr>
              <a:t>is </a:t>
            </a:r>
            <a:r>
              <a:rPr sz="3200" spc="5" dirty="0">
                <a:latin typeface="Times New Roman"/>
                <a:cs typeface="Times New Roman"/>
              </a:rPr>
              <a:t>not </a:t>
            </a:r>
            <a:r>
              <a:rPr sz="3200" spc="-5" dirty="0">
                <a:latin typeface="Times New Roman"/>
                <a:cs typeface="Times New Roman"/>
              </a:rPr>
              <a:t>merely </a:t>
            </a:r>
            <a:r>
              <a:rPr sz="3200" dirty="0">
                <a:latin typeface="Times New Roman"/>
                <a:cs typeface="Times New Roman"/>
              </a:rPr>
              <a:t>a </a:t>
            </a:r>
            <a:r>
              <a:rPr sz="3200" spc="-5" dirty="0">
                <a:latin typeface="Times New Roman"/>
                <a:cs typeface="Times New Roman"/>
              </a:rPr>
              <a:t>form </a:t>
            </a:r>
            <a:r>
              <a:rPr sz="3200" spc="-250" dirty="0">
                <a:latin typeface="Times New Roman"/>
                <a:cs typeface="Times New Roman"/>
              </a:rPr>
              <a:t>of  </a:t>
            </a:r>
            <a:r>
              <a:rPr sz="3200" dirty="0">
                <a:latin typeface="Times New Roman"/>
                <a:cs typeface="Times New Roman"/>
              </a:rPr>
              <a:t>government . It </a:t>
            </a:r>
            <a:r>
              <a:rPr sz="3200" spc="-10" dirty="0">
                <a:latin typeface="Times New Roman"/>
                <a:cs typeface="Times New Roman"/>
              </a:rPr>
              <a:t>is </a:t>
            </a:r>
            <a:r>
              <a:rPr sz="3200" dirty="0">
                <a:latin typeface="Times New Roman"/>
                <a:cs typeface="Times New Roman"/>
              </a:rPr>
              <a:t>also a form a </a:t>
            </a:r>
            <a:r>
              <a:rPr sz="3200" spc="-5" dirty="0">
                <a:latin typeface="Times New Roman"/>
                <a:cs typeface="Times New Roman"/>
              </a:rPr>
              <a:t>state </a:t>
            </a:r>
            <a:r>
              <a:rPr sz="3200" dirty="0">
                <a:latin typeface="Times New Roman"/>
                <a:cs typeface="Times New Roman"/>
              </a:rPr>
              <a:t>as a  well </a:t>
            </a:r>
            <a:r>
              <a:rPr sz="3200" spc="-30" dirty="0">
                <a:latin typeface="Times New Roman"/>
                <a:cs typeface="Times New Roman"/>
              </a:rPr>
              <a:t>society. </a:t>
            </a:r>
            <a:r>
              <a:rPr sz="3200" spc="-10" dirty="0">
                <a:latin typeface="Times New Roman"/>
                <a:cs typeface="Times New Roman"/>
              </a:rPr>
              <a:t>It is </a:t>
            </a:r>
            <a:r>
              <a:rPr sz="3200" dirty="0">
                <a:latin typeface="Times New Roman"/>
                <a:cs typeface="Times New Roman"/>
              </a:rPr>
              <a:t>closely associated with  </a:t>
            </a:r>
            <a:r>
              <a:rPr sz="3200" spc="-5" dirty="0">
                <a:latin typeface="Times New Roman"/>
                <a:cs typeface="Times New Roman"/>
              </a:rPr>
              <a:t>participation, competition </a:t>
            </a:r>
            <a:r>
              <a:rPr sz="3200" dirty="0">
                <a:latin typeface="Times New Roman"/>
                <a:cs typeface="Times New Roman"/>
              </a:rPr>
              <a:t>and civil and  political liberties. It </a:t>
            </a:r>
            <a:r>
              <a:rPr sz="3200" spc="-5" dirty="0">
                <a:latin typeface="Times New Roman"/>
                <a:cs typeface="Times New Roman"/>
              </a:rPr>
              <a:t>is </a:t>
            </a:r>
            <a:r>
              <a:rPr sz="3200" dirty="0">
                <a:latin typeface="Times New Roman"/>
                <a:cs typeface="Times New Roman"/>
              </a:rPr>
              <a:t>order of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society.</a:t>
            </a:r>
            <a:endParaRPr sz="3200">
              <a:latin typeface="Times New Roman"/>
              <a:cs typeface="Times New Roman"/>
            </a:endParaRPr>
          </a:p>
          <a:p>
            <a:pPr marL="295910" marR="5080" indent="-283845" algn="just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9687"/>
              <a:buFont typeface="Arial"/>
              <a:buChar char=""/>
              <a:tabLst>
                <a:tab pos="296545" algn="l"/>
              </a:tabLst>
            </a:pPr>
            <a:r>
              <a:rPr sz="3200" dirty="0">
                <a:latin typeface="Times New Roman"/>
                <a:cs typeface="Times New Roman"/>
              </a:rPr>
              <a:t>Democracy </a:t>
            </a:r>
            <a:r>
              <a:rPr sz="3200" spc="-5" dirty="0">
                <a:latin typeface="Times New Roman"/>
                <a:cs typeface="Times New Roman"/>
              </a:rPr>
              <a:t>is </a:t>
            </a:r>
            <a:r>
              <a:rPr sz="3200" dirty="0">
                <a:latin typeface="Times New Roman"/>
                <a:cs typeface="Times New Roman"/>
              </a:rPr>
              <a:t>defined as a form </a:t>
            </a:r>
            <a:r>
              <a:rPr sz="3200" spc="-235" dirty="0">
                <a:latin typeface="Times New Roman"/>
                <a:cs typeface="Times New Roman"/>
              </a:rPr>
              <a:t>of  </a:t>
            </a:r>
            <a:r>
              <a:rPr sz="3200" dirty="0">
                <a:latin typeface="Times New Roman"/>
                <a:cs typeface="Times New Roman"/>
              </a:rPr>
              <a:t>government </a:t>
            </a:r>
            <a:r>
              <a:rPr sz="3200" spc="-10" dirty="0">
                <a:latin typeface="Times New Roman"/>
                <a:cs typeface="Times New Roman"/>
              </a:rPr>
              <a:t>in </a:t>
            </a:r>
            <a:r>
              <a:rPr sz="3200" spc="-5" dirty="0">
                <a:latin typeface="Times New Roman"/>
                <a:cs typeface="Times New Roman"/>
              </a:rPr>
              <a:t>which </a:t>
            </a:r>
            <a:r>
              <a:rPr sz="3200" dirty="0">
                <a:latin typeface="Times New Roman"/>
                <a:cs typeface="Times New Roman"/>
              </a:rPr>
              <a:t>the supreme power </a:t>
            </a:r>
            <a:r>
              <a:rPr sz="3200" spc="-5" dirty="0">
                <a:latin typeface="Times New Roman"/>
                <a:cs typeface="Times New Roman"/>
              </a:rPr>
              <a:t>is  </a:t>
            </a:r>
            <a:r>
              <a:rPr sz="3200" dirty="0">
                <a:latin typeface="Times New Roman"/>
                <a:cs typeface="Times New Roman"/>
              </a:rPr>
              <a:t>vested </a:t>
            </a:r>
            <a:r>
              <a:rPr sz="3200" spc="-5" dirty="0">
                <a:latin typeface="Times New Roman"/>
                <a:cs typeface="Times New Roman"/>
              </a:rPr>
              <a:t>in </a:t>
            </a:r>
            <a:r>
              <a:rPr sz="3200" dirty="0">
                <a:latin typeface="Times New Roman"/>
                <a:cs typeface="Times New Roman"/>
              </a:rPr>
              <a:t>the people and exercised </a:t>
            </a:r>
            <a:r>
              <a:rPr sz="3200" spc="-5" dirty="0">
                <a:latin typeface="Times New Roman"/>
                <a:cs typeface="Times New Roman"/>
              </a:rPr>
              <a:t>by </a:t>
            </a:r>
            <a:r>
              <a:rPr sz="3200" dirty="0">
                <a:latin typeface="Times New Roman"/>
                <a:cs typeface="Times New Roman"/>
              </a:rPr>
              <a:t>them  directly or </a:t>
            </a:r>
            <a:r>
              <a:rPr sz="3200" spc="-5" dirty="0">
                <a:latin typeface="Times New Roman"/>
                <a:cs typeface="Times New Roman"/>
              </a:rPr>
              <a:t>indirectly through </a:t>
            </a:r>
            <a:r>
              <a:rPr sz="3200" dirty="0">
                <a:latin typeface="Times New Roman"/>
                <a:cs typeface="Times New Roman"/>
              </a:rPr>
              <a:t>a system </a:t>
            </a:r>
            <a:r>
              <a:rPr sz="3200" spc="5" dirty="0">
                <a:latin typeface="Times New Roman"/>
                <a:cs typeface="Times New Roman"/>
              </a:rPr>
              <a:t>of  </a:t>
            </a:r>
            <a:r>
              <a:rPr sz="3200" dirty="0">
                <a:latin typeface="Times New Roman"/>
                <a:cs typeface="Times New Roman"/>
              </a:rPr>
              <a:t>representation usually </a:t>
            </a:r>
            <a:r>
              <a:rPr sz="3200" spc="-5" dirty="0">
                <a:latin typeface="Times New Roman"/>
                <a:cs typeface="Times New Roman"/>
              </a:rPr>
              <a:t>involving </a:t>
            </a:r>
            <a:r>
              <a:rPr sz="3200" dirty="0">
                <a:latin typeface="Times New Roman"/>
                <a:cs typeface="Times New Roman"/>
              </a:rPr>
              <a:t>periodic  free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elections.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1940" y="20828"/>
            <a:ext cx="7915909" cy="69303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5910" marR="5080" indent="-283845" algn="just">
              <a:lnSpc>
                <a:spcPct val="100000"/>
              </a:lnSpc>
              <a:spcBef>
                <a:spcPts val="95"/>
              </a:spcBef>
              <a:buClr>
                <a:srgbClr val="3891A7"/>
              </a:buClr>
              <a:buSzPct val="80357"/>
              <a:buFont typeface="Arial"/>
              <a:buChar char=""/>
              <a:tabLst>
                <a:tab pos="296545" algn="l"/>
              </a:tabLst>
            </a:pPr>
            <a:r>
              <a:rPr sz="2800" spc="-5" dirty="0">
                <a:latin typeface="Times New Roman"/>
                <a:cs typeface="Times New Roman"/>
              </a:rPr>
              <a:t>In fact, casteism has become notorious </a:t>
            </a:r>
            <a:r>
              <a:rPr sz="2800" spc="-15" dirty="0">
                <a:latin typeface="Times New Roman"/>
                <a:cs typeface="Times New Roman"/>
              </a:rPr>
              <a:t>as </a:t>
            </a:r>
            <a:r>
              <a:rPr sz="2800" spc="-5" dirty="0">
                <a:latin typeface="Times New Roman"/>
                <a:cs typeface="Times New Roman"/>
              </a:rPr>
              <a:t>a </a:t>
            </a:r>
            <a:r>
              <a:rPr sz="2800" spc="-55" dirty="0">
                <a:latin typeface="Times New Roman"/>
                <a:cs typeface="Times New Roman"/>
              </a:rPr>
              <a:t>strategy 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exploitation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caste consciousness for narrow  political gains. The caste system </a:t>
            </a:r>
            <a:r>
              <a:rPr sz="2800" spc="-10" dirty="0">
                <a:latin typeface="Times New Roman"/>
                <a:cs typeface="Times New Roman"/>
              </a:rPr>
              <a:t>acts </a:t>
            </a:r>
            <a:r>
              <a:rPr sz="2800" spc="-5" dirty="0">
                <a:latin typeface="Times New Roman"/>
                <a:cs typeface="Times New Roman"/>
              </a:rPr>
              <a:t>against the  </a:t>
            </a:r>
            <a:r>
              <a:rPr sz="2800" dirty="0">
                <a:latin typeface="Times New Roman"/>
                <a:cs typeface="Times New Roman"/>
              </a:rPr>
              <a:t>roots of </a:t>
            </a:r>
            <a:r>
              <a:rPr sz="2800" spc="-5" dirty="0">
                <a:latin typeface="Times New Roman"/>
                <a:cs typeface="Times New Roman"/>
              </a:rPr>
              <a:t>democracy . The democratic facilities - like  fundamental </a:t>
            </a:r>
            <a:r>
              <a:rPr sz="2800" dirty="0">
                <a:latin typeface="Times New Roman"/>
                <a:cs typeface="Times New Roman"/>
              </a:rPr>
              <a:t>rights </a:t>
            </a:r>
            <a:r>
              <a:rPr sz="2800" spc="-5" dirty="0">
                <a:latin typeface="Times New Roman"/>
                <a:cs typeface="Times New Roman"/>
              </a:rPr>
              <a:t>relating to equality , freedom of  speech, expression and association, participation </a:t>
            </a:r>
            <a:r>
              <a:rPr sz="2800" spc="-15" dirty="0">
                <a:latin typeface="Times New Roman"/>
                <a:cs typeface="Times New Roman"/>
              </a:rPr>
              <a:t>in 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electoral process, free media and press, and even  legislative forums - are misused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maintaining  casteist </a:t>
            </a:r>
            <a:r>
              <a:rPr sz="2800" dirty="0">
                <a:latin typeface="Times New Roman"/>
                <a:cs typeface="Times New Roman"/>
              </a:rPr>
              <a:t>identity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295910" marR="6350" indent="-283845" algn="just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80357"/>
              <a:buFont typeface="Arial"/>
              <a:buChar char=""/>
              <a:tabLst>
                <a:tab pos="296545" algn="l"/>
              </a:tabLst>
            </a:pPr>
            <a:r>
              <a:rPr sz="2800" spc="-5" dirty="0">
                <a:latin typeface="Times New Roman"/>
                <a:cs typeface="Times New Roman"/>
              </a:rPr>
              <a:t>Casteism has also been contributing </a:t>
            </a:r>
            <a:r>
              <a:rPr sz="2800" spc="-65" dirty="0">
                <a:latin typeface="Times New Roman"/>
                <a:cs typeface="Times New Roman"/>
              </a:rPr>
              <a:t>towards  </a:t>
            </a:r>
            <a:r>
              <a:rPr sz="2800" spc="-5" dirty="0">
                <a:latin typeface="Times New Roman"/>
                <a:cs typeface="Times New Roman"/>
              </a:rPr>
              <a:t>continuation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socio-economic inequalities. It is </a:t>
            </a:r>
            <a:r>
              <a:rPr sz="2800" dirty="0">
                <a:latin typeface="Times New Roman"/>
                <a:cs typeface="Times New Roman"/>
              </a:rPr>
              <a:t>true  </a:t>
            </a:r>
            <a:r>
              <a:rPr sz="2800" spc="-5" dirty="0">
                <a:latin typeface="Times New Roman"/>
                <a:cs typeface="Times New Roman"/>
              </a:rPr>
              <a:t>that </a:t>
            </a:r>
            <a:r>
              <a:rPr sz="2800" dirty="0">
                <a:latin typeface="Times New Roman"/>
                <a:cs typeface="Times New Roman"/>
              </a:rPr>
              <a:t>India </a:t>
            </a:r>
            <a:r>
              <a:rPr sz="2800" spc="-5" dirty="0">
                <a:latin typeface="Times New Roman"/>
                <a:cs typeface="Times New Roman"/>
              </a:rPr>
              <a:t>has been </a:t>
            </a:r>
            <a:r>
              <a:rPr sz="2800" spc="-10" dirty="0">
                <a:latin typeface="Times New Roman"/>
                <a:cs typeface="Times New Roman"/>
              </a:rPr>
              <a:t>an </a:t>
            </a:r>
            <a:r>
              <a:rPr sz="2800" dirty="0">
                <a:latin typeface="Times New Roman"/>
                <a:cs typeface="Times New Roman"/>
              </a:rPr>
              <a:t>unequal </a:t>
            </a:r>
            <a:r>
              <a:rPr sz="2800" spc="-5" dirty="0">
                <a:latin typeface="Times New Roman"/>
                <a:cs typeface="Times New Roman"/>
              </a:rPr>
              <a:t>society </a:t>
            </a:r>
            <a:r>
              <a:rPr sz="2800" dirty="0">
                <a:latin typeface="Times New Roman"/>
                <a:cs typeface="Times New Roman"/>
              </a:rPr>
              <a:t>from </a:t>
            </a:r>
            <a:r>
              <a:rPr sz="2800" spc="-5" dirty="0">
                <a:latin typeface="Times New Roman"/>
                <a:cs typeface="Times New Roman"/>
              </a:rPr>
              <a:t>times  immemorial. The Scheduled Castes (SCs),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Scheduled </a:t>
            </a:r>
            <a:r>
              <a:rPr sz="2800" spc="-20" dirty="0">
                <a:latin typeface="Times New Roman"/>
                <a:cs typeface="Times New Roman"/>
              </a:rPr>
              <a:t>Tribes </a:t>
            </a:r>
            <a:r>
              <a:rPr sz="2800" spc="-5" dirty="0">
                <a:latin typeface="Times New Roman"/>
                <a:cs typeface="Times New Roman"/>
              </a:rPr>
              <a:t>(ST s) and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backward classes  have </a:t>
            </a:r>
            <a:r>
              <a:rPr sz="2800" spc="-10" dirty="0">
                <a:latin typeface="Times New Roman"/>
                <a:cs typeface="Times New Roman"/>
              </a:rPr>
              <a:t>suffered </a:t>
            </a:r>
            <a:r>
              <a:rPr sz="2800" spc="-5" dirty="0">
                <a:latin typeface="Times New Roman"/>
                <a:cs typeface="Times New Roman"/>
              </a:rPr>
              <a:t>down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ages from socio-economic  </a:t>
            </a:r>
            <a:r>
              <a:rPr sz="2800" dirty="0">
                <a:latin typeface="Times New Roman"/>
                <a:cs typeface="Times New Roman"/>
              </a:rPr>
              <a:t>deprivations.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80489" y="324357"/>
            <a:ext cx="7477759" cy="6443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marR="5080" indent="-283845" algn="just">
              <a:lnSpc>
                <a:spcPct val="100000"/>
              </a:lnSpc>
              <a:spcBef>
                <a:spcPts val="100"/>
              </a:spcBef>
              <a:buClr>
                <a:srgbClr val="3891A7"/>
              </a:buClr>
              <a:buSzPct val="79687"/>
              <a:buFont typeface="Arial"/>
              <a:buChar char=""/>
              <a:tabLst>
                <a:tab pos="296545" algn="l"/>
              </a:tabLst>
            </a:pPr>
            <a:r>
              <a:rPr sz="3200" dirty="0">
                <a:latin typeface="Times New Roman"/>
                <a:cs typeface="Times New Roman"/>
              </a:rPr>
              <a:t>There are enormous </a:t>
            </a:r>
            <a:r>
              <a:rPr sz="3200" spc="-5" dirty="0">
                <a:latin typeface="Times New Roman"/>
                <a:cs typeface="Times New Roman"/>
              </a:rPr>
              <a:t>inequalities in </a:t>
            </a:r>
            <a:r>
              <a:rPr sz="3200" spc="-160" dirty="0">
                <a:latin typeface="Times New Roman"/>
                <a:cs typeface="Times New Roman"/>
              </a:rPr>
              <a:t>our  </a:t>
            </a:r>
            <a:r>
              <a:rPr sz="3200" dirty="0">
                <a:latin typeface="Times New Roman"/>
                <a:cs typeface="Times New Roman"/>
              </a:rPr>
              <a:t>society which are posing serious challenge  </a:t>
            </a:r>
            <a:r>
              <a:rPr sz="3200" spc="-5" dirty="0">
                <a:latin typeface="Times New Roman"/>
                <a:cs typeface="Times New Roman"/>
              </a:rPr>
              <a:t>to </a:t>
            </a:r>
            <a:r>
              <a:rPr sz="3200" dirty="0">
                <a:latin typeface="Times New Roman"/>
                <a:cs typeface="Times New Roman"/>
              </a:rPr>
              <a:t>Indian </a:t>
            </a:r>
            <a:r>
              <a:rPr sz="3200" spc="-20" dirty="0">
                <a:latin typeface="Times New Roman"/>
                <a:cs typeface="Times New Roman"/>
              </a:rPr>
              <a:t>democracy. </a:t>
            </a:r>
            <a:r>
              <a:rPr sz="3200" dirty="0">
                <a:latin typeface="Times New Roman"/>
                <a:cs typeface="Times New Roman"/>
              </a:rPr>
              <a:t>What </a:t>
            </a:r>
            <a:r>
              <a:rPr sz="3200" spc="-5" dirty="0">
                <a:latin typeface="Times New Roman"/>
                <a:cs typeface="Times New Roman"/>
              </a:rPr>
              <a:t>is </a:t>
            </a:r>
            <a:r>
              <a:rPr sz="3200" dirty="0">
                <a:latin typeface="Times New Roman"/>
                <a:cs typeface="Times New Roman"/>
              </a:rPr>
              <a:t>more  alarming </a:t>
            </a:r>
            <a:r>
              <a:rPr sz="3200" spc="-5" dirty="0">
                <a:latin typeface="Times New Roman"/>
                <a:cs typeface="Times New Roman"/>
              </a:rPr>
              <a:t>is </a:t>
            </a:r>
            <a:r>
              <a:rPr sz="3200" dirty="0">
                <a:latin typeface="Times New Roman"/>
                <a:cs typeface="Times New Roman"/>
              </a:rPr>
              <a:t>the mixing of caste and </a:t>
            </a:r>
            <a:r>
              <a:rPr sz="3200" spc="-5" dirty="0">
                <a:latin typeface="Times New Roman"/>
                <a:cs typeface="Times New Roman"/>
              </a:rPr>
              <a:t>politics  resulting into ‘politicization </a:t>
            </a:r>
            <a:r>
              <a:rPr sz="3200" dirty="0">
                <a:latin typeface="Times New Roman"/>
                <a:cs typeface="Times New Roman"/>
              </a:rPr>
              <a:t>of caste’ and  ‘casteization of politics’ </a:t>
            </a:r>
            <a:r>
              <a:rPr sz="3200" spc="-10" dirty="0">
                <a:latin typeface="Times New Roman"/>
                <a:cs typeface="Times New Roman"/>
              </a:rPr>
              <a:t>in </a:t>
            </a:r>
            <a:r>
              <a:rPr sz="3200" spc="-5" dirty="0">
                <a:latin typeface="Times New Roman"/>
                <a:cs typeface="Times New Roman"/>
              </a:rPr>
              <a:t>contemporary  </a:t>
            </a:r>
            <a:r>
              <a:rPr sz="3200" dirty="0">
                <a:latin typeface="Times New Roman"/>
                <a:cs typeface="Times New Roman"/>
              </a:rPr>
              <a:t>Indian polity </a:t>
            </a:r>
            <a:r>
              <a:rPr sz="3200" spc="-5" dirty="0">
                <a:latin typeface="Times New Roman"/>
                <a:cs typeface="Times New Roman"/>
              </a:rPr>
              <a:t>which </a:t>
            </a:r>
            <a:r>
              <a:rPr sz="3200" dirty="0">
                <a:latin typeface="Times New Roman"/>
                <a:cs typeface="Times New Roman"/>
              </a:rPr>
              <a:t>has become a grave  challenge </a:t>
            </a:r>
            <a:r>
              <a:rPr sz="3200" spc="-5" dirty="0">
                <a:latin typeface="Times New Roman"/>
                <a:cs typeface="Times New Roman"/>
              </a:rPr>
              <a:t>to </a:t>
            </a:r>
            <a:r>
              <a:rPr sz="3200" spc="5" dirty="0">
                <a:latin typeface="Times New Roman"/>
                <a:cs typeface="Times New Roman"/>
              </a:rPr>
              <a:t>our </a:t>
            </a:r>
            <a:r>
              <a:rPr sz="3200" dirty="0">
                <a:latin typeface="Times New Roman"/>
                <a:cs typeface="Times New Roman"/>
              </a:rPr>
              <a:t>democracy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  <a:p>
            <a:pPr marL="295910" marR="5080" indent="-283845" algn="just">
              <a:lnSpc>
                <a:spcPct val="100000"/>
              </a:lnSpc>
              <a:spcBef>
                <a:spcPts val="610"/>
              </a:spcBef>
              <a:buClr>
                <a:srgbClr val="3891A7"/>
              </a:buClr>
              <a:buSzPct val="79687"/>
              <a:buFont typeface="Arial"/>
              <a:buChar char=""/>
              <a:tabLst>
                <a:tab pos="296545" algn="l"/>
              </a:tabLst>
            </a:pPr>
            <a:r>
              <a:rPr sz="3200" dirty="0">
                <a:latin typeface="Times New Roman"/>
                <a:cs typeface="Times New Roman"/>
              </a:rPr>
              <a:t>Despite the </a:t>
            </a:r>
            <a:r>
              <a:rPr sz="3200" spc="-10" dirty="0">
                <a:latin typeface="Times New Roman"/>
                <a:cs typeface="Times New Roman"/>
              </a:rPr>
              <a:t>era </a:t>
            </a:r>
            <a:r>
              <a:rPr sz="3200" spc="-5" dirty="0">
                <a:latin typeface="Times New Roman"/>
                <a:cs typeface="Times New Roman"/>
              </a:rPr>
              <a:t>of liberalization </a:t>
            </a:r>
            <a:r>
              <a:rPr sz="3200" spc="-155" dirty="0">
                <a:latin typeface="Times New Roman"/>
                <a:cs typeface="Times New Roman"/>
              </a:rPr>
              <a:t>and  </a:t>
            </a:r>
            <a:r>
              <a:rPr sz="3200" dirty="0">
                <a:latin typeface="Times New Roman"/>
                <a:cs typeface="Times New Roman"/>
              </a:rPr>
              <a:t>globalization caste consciousness has not  been </a:t>
            </a:r>
            <a:r>
              <a:rPr sz="3200" spc="-5" dirty="0">
                <a:latin typeface="Times New Roman"/>
                <a:cs typeface="Times New Roman"/>
              </a:rPr>
              <a:t>eroded </a:t>
            </a:r>
            <a:r>
              <a:rPr sz="3200" spc="-10" dirty="0">
                <a:latin typeface="Times New Roman"/>
                <a:cs typeface="Times New Roman"/>
              </a:rPr>
              <a:t>in </a:t>
            </a:r>
            <a:r>
              <a:rPr sz="3200" dirty="0">
                <a:latin typeface="Times New Roman"/>
                <a:cs typeface="Times New Roman"/>
              </a:rPr>
              <a:t>our </a:t>
            </a:r>
            <a:r>
              <a:rPr sz="3200" spc="-5" dirty="0">
                <a:latin typeface="Times New Roman"/>
                <a:cs typeface="Times New Roman"/>
              </a:rPr>
              <a:t>society and </a:t>
            </a:r>
            <a:r>
              <a:rPr sz="3200" dirty="0">
                <a:latin typeface="Times New Roman"/>
                <a:cs typeface="Times New Roman"/>
              </a:rPr>
              <a:t>castes are  </a:t>
            </a:r>
            <a:r>
              <a:rPr sz="3200" spc="-5" dirty="0">
                <a:latin typeface="Times New Roman"/>
                <a:cs typeface="Times New Roman"/>
              </a:rPr>
              <a:t>being increasingly </a:t>
            </a:r>
            <a:r>
              <a:rPr sz="3200" dirty="0">
                <a:latin typeface="Times New Roman"/>
                <a:cs typeface="Times New Roman"/>
              </a:rPr>
              <a:t>used as </a:t>
            </a:r>
            <a:r>
              <a:rPr sz="3200" spc="-5" dirty="0">
                <a:latin typeface="Times New Roman"/>
                <a:cs typeface="Times New Roman"/>
              </a:rPr>
              <a:t>vote </a:t>
            </a:r>
            <a:r>
              <a:rPr sz="3200" dirty="0">
                <a:latin typeface="Times New Roman"/>
                <a:cs typeface="Times New Roman"/>
              </a:rPr>
              <a:t>bank  politics.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76955" y="0"/>
            <a:ext cx="4215384" cy="11323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29127" y="63195"/>
            <a:ext cx="3513454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Communalism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075740" y="705357"/>
            <a:ext cx="7782559" cy="54679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845" algn="just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9687"/>
              <a:buFont typeface="Arial"/>
              <a:buChar char=""/>
              <a:tabLst>
                <a:tab pos="296545" algn="l"/>
              </a:tabLst>
            </a:pPr>
            <a:r>
              <a:rPr sz="3200" dirty="0">
                <a:latin typeface="Times New Roman"/>
                <a:cs typeface="Times New Roman"/>
              </a:rPr>
              <a:t>Communalism </a:t>
            </a:r>
            <a:r>
              <a:rPr sz="3200" spc="-5" dirty="0">
                <a:latin typeface="Times New Roman"/>
                <a:cs typeface="Times New Roman"/>
              </a:rPr>
              <a:t>and religious </a:t>
            </a:r>
            <a:r>
              <a:rPr sz="3200" spc="-35" dirty="0">
                <a:latin typeface="Times New Roman"/>
                <a:cs typeface="Times New Roman"/>
              </a:rPr>
              <a:t>fundamentalism  </a:t>
            </a:r>
            <a:r>
              <a:rPr sz="3200" dirty="0">
                <a:latin typeface="Times New Roman"/>
                <a:cs typeface="Times New Roman"/>
              </a:rPr>
              <a:t>have acquired a very dangerous </a:t>
            </a:r>
            <a:r>
              <a:rPr sz="3200" spc="-5" dirty="0">
                <a:latin typeface="Times New Roman"/>
                <a:cs typeface="Times New Roman"/>
              </a:rPr>
              <a:t>form </a:t>
            </a:r>
            <a:r>
              <a:rPr sz="3200" spc="-10" dirty="0">
                <a:latin typeface="Times New Roman"/>
                <a:cs typeface="Times New Roman"/>
              </a:rPr>
              <a:t>and  </a:t>
            </a:r>
            <a:r>
              <a:rPr sz="3200" dirty="0">
                <a:latin typeface="Times New Roman"/>
                <a:cs typeface="Times New Roman"/>
              </a:rPr>
              <a:t>alarming proportion </a:t>
            </a:r>
            <a:r>
              <a:rPr sz="3200" spc="-10" dirty="0">
                <a:latin typeface="Times New Roman"/>
                <a:cs typeface="Times New Roman"/>
              </a:rPr>
              <a:t>in </a:t>
            </a:r>
            <a:r>
              <a:rPr sz="3200" dirty="0">
                <a:latin typeface="Times New Roman"/>
                <a:cs typeface="Times New Roman"/>
              </a:rPr>
              <a:t>India. </a:t>
            </a:r>
            <a:r>
              <a:rPr sz="3200" spc="-5" dirty="0">
                <a:latin typeface="Times New Roman"/>
                <a:cs typeface="Times New Roman"/>
              </a:rPr>
              <a:t>Communalism  is </a:t>
            </a:r>
            <a:r>
              <a:rPr sz="3200" dirty="0">
                <a:latin typeface="Times New Roman"/>
                <a:cs typeface="Times New Roman"/>
              </a:rPr>
              <a:t>an </a:t>
            </a:r>
            <a:r>
              <a:rPr sz="3200" spc="-10" dirty="0">
                <a:latin typeface="Times New Roman"/>
                <a:cs typeface="Times New Roman"/>
              </a:rPr>
              <a:t>affront </a:t>
            </a:r>
            <a:r>
              <a:rPr sz="3200" spc="-5" dirty="0">
                <a:latin typeface="Times New Roman"/>
                <a:cs typeface="Times New Roman"/>
              </a:rPr>
              <a:t>to India’ </a:t>
            </a:r>
            <a:r>
              <a:rPr sz="3200" dirty="0">
                <a:latin typeface="Times New Roman"/>
                <a:cs typeface="Times New Roman"/>
              </a:rPr>
              <a:t>s nationalist identity  and a </a:t>
            </a:r>
            <a:r>
              <a:rPr sz="3200" spc="-5" dirty="0">
                <a:latin typeface="Times New Roman"/>
                <a:cs typeface="Times New Roman"/>
              </a:rPr>
              <a:t>tragic </a:t>
            </a:r>
            <a:r>
              <a:rPr sz="3200" dirty="0">
                <a:latin typeface="Times New Roman"/>
                <a:cs typeface="Times New Roman"/>
              </a:rPr>
              <a:t>setback </a:t>
            </a:r>
            <a:r>
              <a:rPr sz="3200" spc="-10" dirty="0">
                <a:latin typeface="Times New Roman"/>
                <a:cs typeface="Times New Roman"/>
              </a:rPr>
              <a:t>to its </a:t>
            </a:r>
            <a:r>
              <a:rPr sz="3200" spc="-5" dirty="0">
                <a:latin typeface="Times New Roman"/>
                <a:cs typeface="Times New Roman"/>
              </a:rPr>
              <a:t>evolving </a:t>
            </a:r>
            <a:r>
              <a:rPr sz="3200" dirty="0">
                <a:latin typeface="Times New Roman"/>
                <a:cs typeface="Times New Roman"/>
              </a:rPr>
              <a:t>secular  culture. It </a:t>
            </a:r>
            <a:r>
              <a:rPr sz="3200" spc="-5" dirty="0">
                <a:latin typeface="Times New Roman"/>
                <a:cs typeface="Times New Roman"/>
              </a:rPr>
              <a:t>is </a:t>
            </a:r>
            <a:r>
              <a:rPr sz="3200" dirty="0">
                <a:latin typeface="Times New Roman"/>
                <a:cs typeface="Times New Roman"/>
              </a:rPr>
              <a:t>subversive of our democratic  </a:t>
            </a:r>
            <a:r>
              <a:rPr sz="3200" spc="-5" dirty="0">
                <a:latin typeface="Times New Roman"/>
                <a:cs typeface="Times New Roman"/>
              </a:rPr>
              <a:t>political stability and </a:t>
            </a:r>
            <a:r>
              <a:rPr sz="3200" dirty="0">
                <a:latin typeface="Times New Roman"/>
                <a:cs typeface="Times New Roman"/>
              </a:rPr>
              <a:t>destroyer </a:t>
            </a:r>
            <a:r>
              <a:rPr sz="3200" spc="-5" dirty="0">
                <a:latin typeface="Times New Roman"/>
                <a:cs typeface="Times New Roman"/>
              </a:rPr>
              <a:t>of </a:t>
            </a:r>
            <a:r>
              <a:rPr sz="3200" dirty="0">
                <a:latin typeface="Times New Roman"/>
                <a:cs typeface="Times New Roman"/>
              </a:rPr>
              <a:t>our  </a:t>
            </a:r>
            <a:r>
              <a:rPr sz="3200" spc="-5" dirty="0">
                <a:latin typeface="Times New Roman"/>
                <a:cs typeface="Times New Roman"/>
              </a:rPr>
              <a:t>glorious heritage </a:t>
            </a:r>
            <a:r>
              <a:rPr sz="3200" dirty="0">
                <a:latin typeface="Times New Roman"/>
                <a:cs typeface="Times New Roman"/>
              </a:rPr>
              <a:t>of </a:t>
            </a:r>
            <a:r>
              <a:rPr sz="3200" spc="-5" dirty="0">
                <a:latin typeface="Times New Roman"/>
                <a:cs typeface="Times New Roman"/>
              </a:rPr>
              <a:t>humanism and </a:t>
            </a:r>
            <a:r>
              <a:rPr sz="3200" dirty="0">
                <a:latin typeface="Times New Roman"/>
                <a:cs typeface="Times New Roman"/>
              </a:rPr>
              <a:t>composite  culture.</a:t>
            </a:r>
            <a:endParaRPr sz="3200">
              <a:latin typeface="Times New Roman"/>
              <a:cs typeface="Times New Roman"/>
            </a:endParaRPr>
          </a:p>
          <a:p>
            <a:pPr marL="295910" marR="5715" indent="-283845" algn="just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9687"/>
              <a:buFont typeface="Arial"/>
              <a:buChar char=""/>
              <a:tabLst>
                <a:tab pos="296545" algn="l"/>
              </a:tabLst>
            </a:pPr>
            <a:r>
              <a:rPr sz="3200" dirty="0">
                <a:latin typeface="Times New Roman"/>
                <a:cs typeface="Times New Roman"/>
              </a:rPr>
              <a:t>Quite often, </a:t>
            </a:r>
            <a:r>
              <a:rPr sz="3200" spc="-5" dirty="0">
                <a:latin typeface="Times New Roman"/>
                <a:cs typeface="Times New Roman"/>
              </a:rPr>
              <a:t>communalism is wrongly used </a:t>
            </a:r>
            <a:r>
              <a:rPr sz="3200" spc="-225" dirty="0">
                <a:latin typeface="Times New Roman"/>
                <a:cs typeface="Times New Roman"/>
              </a:rPr>
              <a:t>as  </a:t>
            </a:r>
            <a:r>
              <a:rPr sz="3200" dirty="0">
                <a:latin typeface="Times New Roman"/>
                <a:cs typeface="Times New Roman"/>
              </a:rPr>
              <a:t>a synonym for religion or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conservatism.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1940" y="18999"/>
            <a:ext cx="7705090" cy="2465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845" algn="just">
              <a:lnSpc>
                <a:spcPct val="100000"/>
              </a:lnSpc>
              <a:spcBef>
                <a:spcPts val="105"/>
              </a:spcBef>
            </a:pPr>
            <a:r>
              <a:rPr sz="2550" spc="-660" dirty="0">
                <a:solidFill>
                  <a:srgbClr val="3891A7"/>
                </a:solidFill>
                <a:latin typeface="Arial"/>
                <a:cs typeface="Arial"/>
              </a:rPr>
              <a:t> </a:t>
            </a:r>
            <a:r>
              <a:rPr sz="3200" dirty="0">
                <a:latin typeface="Times New Roman"/>
                <a:cs typeface="Times New Roman"/>
              </a:rPr>
              <a:t>communalism </a:t>
            </a:r>
            <a:r>
              <a:rPr sz="3200" spc="-5" dirty="0">
                <a:latin typeface="Times New Roman"/>
                <a:cs typeface="Times New Roman"/>
              </a:rPr>
              <a:t>is </a:t>
            </a:r>
            <a:r>
              <a:rPr sz="3200" dirty="0">
                <a:latin typeface="Times New Roman"/>
                <a:cs typeface="Times New Roman"/>
              </a:rPr>
              <a:t>an </a:t>
            </a:r>
            <a:r>
              <a:rPr sz="3200" spc="-5" dirty="0">
                <a:latin typeface="Times New Roman"/>
                <a:cs typeface="Times New Roman"/>
              </a:rPr>
              <a:t>ideology of </a:t>
            </a:r>
            <a:r>
              <a:rPr sz="3200" spc="-50" dirty="0">
                <a:latin typeface="Times New Roman"/>
                <a:cs typeface="Times New Roman"/>
              </a:rPr>
              <a:t>political  </a:t>
            </a:r>
            <a:r>
              <a:rPr sz="3200" dirty="0">
                <a:latin typeface="Times New Roman"/>
                <a:cs typeface="Times New Roman"/>
              </a:rPr>
              <a:t>allegiance </a:t>
            </a:r>
            <a:r>
              <a:rPr sz="3200" spc="-5" dirty="0">
                <a:latin typeface="Times New Roman"/>
                <a:cs typeface="Times New Roman"/>
              </a:rPr>
              <a:t>to </a:t>
            </a:r>
            <a:r>
              <a:rPr sz="3200" dirty="0">
                <a:latin typeface="Times New Roman"/>
                <a:cs typeface="Times New Roman"/>
              </a:rPr>
              <a:t>a religious </a:t>
            </a:r>
            <a:r>
              <a:rPr sz="3200" spc="-5" dirty="0">
                <a:latin typeface="Times New Roman"/>
                <a:cs typeface="Times New Roman"/>
              </a:rPr>
              <a:t>community </a:t>
            </a:r>
            <a:r>
              <a:rPr sz="3200" dirty="0">
                <a:latin typeface="Times New Roman"/>
                <a:cs typeface="Times New Roman"/>
              </a:rPr>
              <a:t>. It uses  one religious </a:t>
            </a:r>
            <a:r>
              <a:rPr sz="3200" spc="-5" dirty="0">
                <a:latin typeface="Times New Roman"/>
                <a:cs typeface="Times New Roman"/>
              </a:rPr>
              <a:t>community </a:t>
            </a:r>
            <a:r>
              <a:rPr sz="3200" dirty="0">
                <a:latin typeface="Times New Roman"/>
                <a:cs typeface="Times New Roman"/>
              </a:rPr>
              <a:t>against other  </a:t>
            </a:r>
            <a:r>
              <a:rPr sz="3200" spc="-5" dirty="0">
                <a:latin typeface="Times New Roman"/>
                <a:cs typeface="Times New Roman"/>
              </a:rPr>
              <a:t>communities </a:t>
            </a:r>
            <a:r>
              <a:rPr sz="3200" dirty="0">
                <a:latin typeface="Times New Roman"/>
                <a:cs typeface="Times New Roman"/>
              </a:rPr>
              <a:t>and perceives other </a:t>
            </a:r>
            <a:r>
              <a:rPr sz="3200" spc="-5" dirty="0">
                <a:latin typeface="Times New Roman"/>
                <a:cs typeface="Times New Roman"/>
              </a:rPr>
              <a:t>religious  </a:t>
            </a:r>
            <a:r>
              <a:rPr sz="3200" dirty="0">
                <a:latin typeface="Times New Roman"/>
                <a:cs typeface="Times New Roman"/>
              </a:rPr>
              <a:t>communities as </a:t>
            </a:r>
            <a:r>
              <a:rPr sz="3200" spc="-5" dirty="0">
                <a:latin typeface="Times New Roman"/>
                <a:cs typeface="Times New Roman"/>
              </a:rPr>
              <a:t>its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enemies.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35353" y="3022219"/>
            <a:ext cx="27749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084070" algn="l"/>
              </a:tabLst>
            </a:pPr>
            <a:r>
              <a:rPr sz="3200" dirty="0">
                <a:latin typeface="Times New Roman"/>
                <a:cs typeface="Times New Roman"/>
              </a:rPr>
              <a:t>humani</a:t>
            </a:r>
            <a:r>
              <a:rPr sz="3200" spc="-10" dirty="0">
                <a:latin typeface="Times New Roman"/>
                <a:cs typeface="Times New Roman"/>
              </a:rPr>
              <a:t>s</a:t>
            </a:r>
            <a:r>
              <a:rPr sz="3200" spc="5" dirty="0">
                <a:latin typeface="Times New Roman"/>
                <a:cs typeface="Times New Roman"/>
              </a:rPr>
              <a:t>m</a:t>
            </a:r>
            <a:r>
              <a:rPr sz="3200" dirty="0">
                <a:latin typeface="Times New Roman"/>
                <a:cs typeface="Times New Roman"/>
              </a:rPr>
              <a:t>.	One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51940" y="2534538"/>
            <a:ext cx="7706359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5"/>
              </a:spcBef>
              <a:tabLst>
                <a:tab pos="883285" algn="l"/>
                <a:tab pos="1505585" algn="l"/>
                <a:tab pos="3212465" algn="l"/>
                <a:tab pos="3881754" algn="l"/>
                <a:tab pos="5973445" algn="l"/>
                <a:tab pos="6911975" algn="l"/>
              </a:tabLst>
            </a:pPr>
            <a:r>
              <a:rPr sz="2550" spc="-665" dirty="0">
                <a:solidFill>
                  <a:srgbClr val="3891A7"/>
                </a:solidFill>
                <a:latin typeface="Arial"/>
                <a:cs typeface="Arial"/>
              </a:rPr>
              <a:t></a:t>
            </a:r>
            <a:r>
              <a:rPr sz="2550" spc="105" dirty="0">
                <a:solidFill>
                  <a:srgbClr val="3891A7"/>
                </a:solidFill>
                <a:latin typeface="Arial"/>
                <a:cs typeface="Arial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It	</a:t>
            </a:r>
            <a:r>
              <a:rPr sz="3200" spc="-5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s	opposed	</a:t>
            </a:r>
            <a:r>
              <a:rPr sz="3200" spc="-5" dirty="0">
                <a:latin typeface="Times New Roman"/>
                <a:cs typeface="Times New Roman"/>
              </a:rPr>
              <a:t>t</a:t>
            </a:r>
            <a:r>
              <a:rPr sz="3200" dirty="0">
                <a:latin typeface="Times New Roman"/>
                <a:cs typeface="Times New Roman"/>
              </a:rPr>
              <a:t>o	sec</a:t>
            </a:r>
            <a:r>
              <a:rPr sz="3200" spc="10" dirty="0">
                <a:latin typeface="Times New Roman"/>
                <a:cs typeface="Times New Roman"/>
              </a:rPr>
              <a:t>u</a:t>
            </a:r>
            <a:r>
              <a:rPr sz="3200" spc="-20" dirty="0">
                <a:latin typeface="Times New Roman"/>
                <a:cs typeface="Times New Roman"/>
              </a:rPr>
              <a:t>l</a:t>
            </a: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5" dirty="0">
                <a:latin typeface="Times New Roman"/>
                <a:cs typeface="Times New Roman"/>
              </a:rPr>
              <a:t>r</a:t>
            </a:r>
            <a:r>
              <a:rPr sz="3200" dirty="0">
                <a:latin typeface="Times New Roman"/>
                <a:cs typeface="Times New Roman"/>
              </a:rPr>
              <a:t>ism	and	even</a:t>
            </a:r>
            <a:endParaRPr sz="3200">
              <a:latin typeface="Times New Roman"/>
              <a:cs typeface="Times New Roman"/>
            </a:endParaRPr>
          </a:p>
          <a:p>
            <a:pPr marR="5715" algn="r">
              <a:lnSpc>
                <a:spcPct val="100000"/>
              </a:lnSpc>
              <a:tabLst>
                <a:tab pos="614045" algn="l"/>
                <a:tab pos="1384935" algn="l"/>
                <a:tab pos="4030979" algn="l"/>
              </a:tabLst>
            </a:pPr>
            <a:r>
              <a:rPr sz="3200" spc="-10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f	</a:t>
            </a:r>
            <a:r>
              <a:rPr sz="3200" spc="-20" dirty="0">
                <a:latin typeface="Times New Roman"/>
                <a:cs typeface="Times New Roman"/>
              </a:rPr>
              <a:t>t</a:t>
            </a:r>
            <a:r>
              <a:rPr sz="3200" dirty="0">
                <a:latin typeface="Times New Roman"/>
                <a:cs typeface="Times New Roman"/>
              </a:rPr>
              <a:t>he	man</a:t>
            </a:r>
            <a:r>
              <a:rPr sz="3200" spc="-15" dirty="0">
                <a:latin typeface="Times New Roman"/>
                <a:cs typeface="Times New Roman"/>
              </a:rPr>
              <a:t>i</a:t>
            </a:r>
            <a:r>
              <a:rPr sz="3200" dirty="0">
                <a:latin typeface="Times New Roman"/>
                <a:cs typeface="Times New Roman"/>
              </a:rPr>
              <a:t>festati</a:t>
            </a:r>
            <a:r>
              <a:rPr sz="3200" spc="-15" dirty="0">
                <a:latin typeface="Times New Roman"/>
                <a:cs typeface="Times New Roman"/>
              </a:rPr>
              <a:t>o</a:t>
            </a:r>
            <a:r>
              <a:rPr sz="3200" dirty="0">
                <a:latin typeface="Times New Roman"/>
                <a:cs typeface="Times New Roman"/>
              </a:rPr>
              <a:t>ns	</a:t>
            </a:r>
            <a:r>
              <a:rPr sz="3200" spc="5" dirty="0">
                <a:latin typeface="Times New Roman"/>
                <a:cs typeface="Times New Roman"/>
              </a:rPr>
              <a:t>of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35353" y="3510152"/>
            <a:ext cx="7421245" cy="19773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Times New Roman"/>
                <a:cs typeface="Times New Roman"/>
              </a:rPr>
              <a:t>communalism </a:t>
            </a:r>
            <a:r>
              <a:rPr sz="3200" spc="-5" dirty="0">
                <a:latin typeface="Times New Roman"/>
                <a:cs typeface="Times New Roman"/>
              </a:rPr>
              <a:t>is </a:t>
            </a:r>
            <a:r>
              <a:rPr sz="3200" dirty="0">
                <a:latin typeface="Times New Roman"/>
                <a:cs typeface="Times New Roman"/>
              </a:rPr>
              <a:t>communal </a:t>
            </a:r>
            <a:r>
              <a:rPr sz="3200" spc="-5" dirty="0">
                <a:latin typeface="Times New Roman"/>
                <a:cs typeface="Times New Roman"/>
              </a:rPr>
              <a:t>riots. </a:t>
            </a:r>
            <a:r>
              <a:rPr sz="3200" dirty="0">
                <a:latin typeface="Times New Roman"/>
                <a:cs typeface="Times New Roman"/>
              </a:rPr>
              <a:t>In recent  past also, </a:t>
            </a:r>
            <a:r>
              <a:rPr sz="3200" spc="-5" dirty="0">
                <a:latin typeface="Times New Roman"/>
                <a:cs typeface="Times New Roman"/>
              </a:rPr>
              <a:t>communalism </a:t>
            </a:r>
            <a:r>
              <a:rPr sz="3200" dirty="0">
                <a:latin typeface="Times New Roman"/>
                <a:cs typeface="Times New Roman"/>
              </a:rPr>
              <a:t>has proved </a:t>
            </a:r>
            <a:r>
              <a:rPr sz="3200" spc="-10" dirty="0">
                <a:latin typeface="Times New Roman"/>
                <a:cs typeface="Times New Roman"/>
              </a:rPr>
              <a:t>to </a:t>
            </a:r>
            <a:r>
              <a:rPr sz="3200" dirty="0">
                <a:latin typeface="Times New Roman"/>
                <a:cs typeface="Times New Roman"/>
              </a:rPr>
              <a:t>be a  great </a:t>
            </a:r>
            <a:r>
              <a:rPr sz="3200" spc="-5" dirty="0">
                <a:latin typeface="Times New Roman"/>
                <a:cs typeface="Times New Roman"/>
              </a:rPr>
              <a:t>threat </a:t>
            </a:r>
            <a:r>
              <a:rPr sz="3200" spc="-10" dirty="0">
                <a:latin typeface="Times New Roman"/>
                <a:cs typeface="Times New Roman"/>
              </a:rPr>
              <a:t>to </a:t>
            </a:r>
            <a:r>
              <a:rPr sz="3200" spc="-5" dirty="0">
                <a:latin typeface="Times New Roman"/>
                <a:cs typeface="Times New Roman"/>
              </a:rPr>
              <a:t>our </a:t>
            </a:r>
            <a:r>
              <a:rPr sz="3200" dirty="0">
                <a:latin typeface="Times New Roman"/>
                <a:cs typeface="Times New Roman"/>
              </a:rPr>
              <a:t>social and </a:t>
            </a:r>
            <a:r>
              <a:rPr sz="3200" spc="-5" dirty="0">
                <a:latin typeface="Times New Roman"/>
                <a:cs typeface="Times New Roman"/>
              </a:rPr>
              <a:t>political life </a:t>
            </a:r>
            <a:r>
              <a:rPr sz="3200" spc="-10" dirty="0">
                <a:latin typeface="Times New Roman"/>
                <a:cs typeface="Times New Roman"/>
              </a:rPr>
              <a:t>on  </a:t>
            </a:r>
            <a:r>
              <a:rPr sz="3200" dirty="0">
                <a:latin typeface="Times New Roman"/>
                <a:cs typeface="Times New Roman"/>
              </a:rPr>
              <a:t>several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occasions.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88435" y="132587"/>
            <a:ext cx="3392423" cy="11109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Regionalism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51940" y="842517"/>
            <a:ext cx="7705090" cy="3043555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295910" marR="5080" indent="-283845" algn="just">
              <a:lnSpc>
                <a:spcPct val="80000"/>
              </a:lnSpc>
              <a:spcBef>
                <a:spcPts val="820"/>
              </a:spcBef>
            </a:pPr>
            <a:r>
              <a:rPr sz="2400" spc="-630" dirty="0">
                <a:solidFill>
                  <a:srgbClr val="3891A7"/>
                </a:solidFill>
                <a:latin typeface="Arial"/>
                <a:cs typeface="Arial"/>
              </a:rPr>
              <a:t> </a:t>
            </a:r>
            <a:r>
              <a:rPr sz="3000" dirty="0">
                <a:latin typeface="Times New Roman"/>
                <a:cs typeface="Times New Roman"/>
              </a:rPr>
              <a:t>Development process </a:t>
            </a:r>
            <a:r>
              <a:rPr sz="3000" spc="-5" dirty="0">
                <a:latin typeface="Times New Roman"/>
                <a:cs typeface="Times New Roman"/>
              </a:rPr>
              <a:t>in </a:t>
            </a:r>
            <a:r>
              <a:rPr sz="3000" dirty="0">
                <a:latin typeface="Times New Roman"/>
                <a:cs typeface="Times New Roman"/>
              </a:rPr>
              <a:t>the country aims </a:t>
            </a:r>
            <a:r>
              <a:rPr sz="3000" spc="-215" dirty="0">
                <a:latin typeface="Times New Roman"/>
                <a:cs typeface="Times New Roman"/>
              </a:rPr>
              <a:t>at  </a:t>
            </a:r>
            <a:r>
              <a:rPr sz="3000" dirty="0">
                <a:latin typeface="Times New Roman"/>
                <a:cs typeface="Times New Roman"/>
              </a:rPr>
              <a:t>growth and development of all </a:t>
            </a:r>
            <a:r>
              <a:rPr sz="3000" spc="-5" dirty="0">
                <a:latin typeface="Times New Roman"/>
                <a:cs typeface="Times New Roman"/>
              </a:rPr>
              <a:t>regions, </a:t>
            </a:r>
            <a:r>
              <a:rPr sz="3000" dirty="0">
                <a:latin typeface="Times New Roman"/>
                <a:cs typeface="Times New Roman"/>
              </a:rPr>
              <a:t>the  regional </a:t>
            </a:r>
            <a:r>
              <a:rPr sz="3000" spc="-5" dirty="0">
                <a:latin typeface="Times New Roman"/>
                <a:cs typeface="Times New Roman"/>
              </a:rPr>
              <a:t>disparities </a:t>
            </a:r>
            <a:r>
              <a:rPr sz="3000" dirty="0">
                <a:latin typeface="Times New Roman"/>
                <a:cs typeface="Times New Roman"/>
              </a:rPr>
              <a:t>and imbalances </a:t>
            </a:r>
            <a:r>
              <a:rPr sz="3000" spc="-5" dirty="0">
                <a:latin typeface="Times New Roman"/>
                <a:cs typeface="Times New Roman"/>
              </a:rPr>
              <a:t>in </a:t>
            </a:r>
            <a:r>
              <a:rPr sz="3000" dirty="0">
                <a:latin typeface="Times New Roman"/>
                <a:cs typeface="Times New Roman"/>
              </a:rPr>
              <a:t>terms of  </a:t>
            </a:r>
            <a:r>
              <a:rPr sz="3000" spc="-5" dirty="0">
                <a:latin typeface="Times New Roman"/>
                <a:cs typeface="Times New Roman"/>
              </a:rPr>
              <a:t>differences in </a:t>
            </a:r>
            <a:r>
              <a:rPr sz="3000" dirty="0">
                <a:latin typeface="Times New Roman"/>
                <a:cs typeface="Times New Roman"/>
              </a:rPr>
              <a:t>per capita income, literacy rates,  </a:t>
            </a:r>
            <a:r>
              <a:rPr sz="3000" spc="-5" dirty="0">
                <a:latin typeface="Times New Roman"/>
                <a:cs typeface="Times New Roman"/>
              </a:rPr>
              <a:t>state </a:t>
            </a:r>
            <a:r>
              <a:rPr sz="3000" dirty="0">
                <a:latin typeface="Times New Roman"/>
                <a:cs typeface="Times New Roman"/>
              </a:rPr>
              <a:t>of health and educational infrastructure  and services, population situation and levels </a:t>
            </a:r>
            <a:r>
              <a:rPr sz="3000" spc="10" dirty="0">
                <a:latin typeface="Times New Roman"/>
                <a:cs typeface="Times New Roman"/>
              </a:rPr>
              <a:t>of  </a:t>
            </a:r>
            <a:r>
              <a:rPr sz="3000" dirty="0">
                <a:latin typeface="Times New Roman"/>
                <a:cs typeface="Times New Roman"/>
              </a:rPr>
              <a:t>industrial and agricultural development  </a:t>
            </a:r>
            <a:r>
              <a:rPr sz="3000" spc="-5" dirty="0">
                <a:latin typeface="Times New Roman"/>
                <a:cs typeface="Times New Roman"/>
              </a:rPr>
              <a:t>continue to</a:t>
            </a:r>
            <a:r>
              <a:rPr sz="3000" spc="3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exist.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1940" y="3845432"/>
            <a:ext cx="281495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51710" algn="l"/>
              </a:tabLst>
            </a:pPr>
            <a:r>
              <a:rPr sz="2400" spc="-630" dirty="0">
                <a:solidFill>
                  <a:srgbClr val="3891A7"/>
                </a:solidFill>
                <a:latin typeface="Arial"/>
                <a:cs typeface="Arial"/>
              </a:rPr>
              <a:t></a:t>
            </a:r>
            <a:r>
              <a:rPr sz="2400" spc="229" dirty="0">
                <a:solidFill>
                  <a:srgbClr val="3891A7"/>
                </a:solidFill>
                <a:latin typeface="Arial"/>
                <a:cs typeface="Arial"/>
              </a:rPr>
              <a:t> </a:t>
            </a:r>
            <a:r>
              <a:rPr sz="3000" dirty="0">
                <a:latin typeface="Times New Roman"/>
                <a:cs typeface="Times New Roman"/>
              </a:rPr>
              <a:t>Existen</a:t>
            </a:r>
            <a:r>
              <a:rPr sz="3000" spc="5" dirty="0">
                <a:latin typeface="Times New Roman"/>
                <a:cs typeface="Times New Roman"/>
              </a:rPr>
              <a:t>c</a:t>
            </a:r>
            <a:r>
              <a:rPr sz="3000" dirty="0">
                <a:latin typeface="Times New Roman"/>
                <a:cs typeface="Times New Roman"/>
              </a:rPr>
              <a:t>e	and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12107" y="3845432"/>
            <a:ext cx="444309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91410" algn="l"/>
                <a:tab pos="3180080" algn="l"/>
              </a:tabLst>
            </a:pPr>
            <a:r>
              <a:rPr sz="3000" dirty="0">
                <a:latin typeface="Times New Roman"/>
                <a:cs typeface="Times New Roman"/>
              </a:rPr>
              <a:t>continu</a:t>
            </a:r>
            <a:r>
              <a:rPr sz="3000" spc="5" dirty="0">
                <a:latin typeface="Times New Roman"/>
                <a:cs typeface="Times New Roman"/>
              </a:rPr>
              <a:t>a</a:t>
            </a:r>
            <a:r>
              <a:rPr sz="3000" dirty="0">
                <a:latin typeface="Times New Roman"/>
                <a:cs typeface="Times New Roman"/>
              </a:rPr>
              <a:t>t</a:t>
            </a:r>
            <a:r>
              <a:rPr sz="3000" spc="5" dirty="0">
                <a:latin typeface="Times New Roman"/>
                <a:cs typeface="Times New Roman"/>
              </a:rPr>
              <a:t>i</a:t>
            </a:r>
            <a:r>
              <a:rPr sz="3000" dirty="0">
                <a:latin typeface="Times New Roman"/>
                <a:cs typeface="Times New Roman"/>
              </a:rPr>
              <a:t>on	of	region</a:t>
            </a:r>
            <a:r>
              <a:rPr sz="3000" spc="10" dirty="0">
                <a:latin typeface="Times New Roman"/>
                <a:cs typeface="Times New Roman"/>
              </a:rPr>
              <a:t>a</a:t>
            </a:r>
            <a:r>
              <a:rPr sz="3000" dirty="0">
                <a:latin typeface="Times New Roman"/>
                <a:cs typeface="Times New Roman"/>
              </a:rPr>
              <a:t>l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35353" y="4211192"/>
            <a:ext cx="7420609" cy="2312035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 marR="5080" algn="just">
              <a:lnSpc>
                <a:spcPct val="80000"/>
              </a:lnSpc>
              <a:spcBef>
                <a:spcPts val="820"/>
              </a:spcBef>
            </a:pPr>
            <a:r>
              <a:rPr sz="3000" dirty="0">
                <a:latin typeface="Times New Roman"/>
                <a:cs typeface="Times New Roman"/>
              </a:rPr>
              <a:t>inequalities both among </a:t>
            </a:r>
            <a:r>
              <a:rPr sz="3000" spc="-5" dirty="0">
                <a:latin typeface="Times New Roman"/>
                <a:cs typeface="Times New Roman"/>
              </a:rPr>
              <a:t>States </a:t>
            </a:r>
            <a:r>
              <a:rPr sz="3000" dirty="0">
                <a:latin typeface="Times New Roman"/>
                <a:cs typeface="Times New Roman"/>
              </a:rPr>
              <a:t>and </a:t>
            </a:r>
            <a:r>
              <a:rPr sz="3000" spc="-5" dirty="0">
                <a:latin typeface="Times New Roman"/>
                <a:cs typeface="Times New Roman"/>
              </a:rPr>
              <a:t>within </a:t>
            </a:r>
            <a:r>
              <a:rPr sz="3000" dirty="0">
                <a:latin typeface="Times New Roman"/>
                <a:cs typeface="Times New Roman"/>
              </a:rPr>
              <a:t>a  State create a feeling of neglect, deprivation and  discrimination. This situation </a:t>
            </a:r>
            <a:r>
              <a:rPr sz="3000" spc="-5" dirty="0">
                <a:latin typeface="Times New Roman"/>
                <a:cs typeface="Times New Roman"/>
              </a:rPr>
              <a:t>has </a:t>
            </a:r>
            <a:r>
              <a:rPr sz="3000" dirty="0">
                <a:latin typeface="Times New Roman"/>
                <a:cs typeface="Times New Roman"/>
              </a:rPr>
              <a:t>led </a:t>
            </a:r>
            <a:r>
              <a:rPr sz="3000" spc="-10" dirty="0">
                <a:latin typeface="Times New Roman"/>
                <a:cs typeface="Times New Roman"/>
              </a:rPr>
              <a:t>to  </a:t>
            </a:r>
            <a:r>
              <a:rPr sz="3000" spc="-5" dirty="0">
                <a:latin typeface="Times New Roman"/>
                <a:cs typeface="Times New Roman"/>
              </a:rPr>
              <a:t>regionalism </a:t>
            </a:r>
            <a:r>
              <a:rPr sz="3000" dirty="0">
                <a:latin typeface="Times New Roman"/>
                <a:cs typeface="Times New Roman"/>
              </a:rPr>
              <a:t>manifested </a:t>
            </a:r>
            <a:r>
              <a:rPr sz="3000" spc="-5" dirty="0">
                <a:latin typeface="Times New Roman"/>
                <a:cs typeface="Times New Roman"/>
              </a:rPr>
              <a:t>in </a:t>
            </a:r>
            <a:r>
              <a:rPr sz="3000" dirty="0">
                <a:latin typeface="Times New Roman"/>
                <a:cs typeface="Times New Roman"/>
              </a:rPr>
              <a:t>demands for creation  of </a:t>
            </a:r>
            <a:r>
              <a:rPr sz="3000" spc="-5" dirty="0">
                <a:latin typeface="Times New Roman"/>
                <a:cs typeface="Times New Roman"/>
              </a:rPr>
              <a:t>new States, </a:t>
            </a:r>
            <a:r>
              <a:rPr sz="3000" dirty="0">
                <a:latin typeface="Times New Roman"/>
                <a:cs typeface="Times New Roman"/>
              </a:rPr>
              <a:t>autonomy or </a:t>
            </a:r>
            <a:r>
              <a:rPr sz="3000" spc="-5" dirty="0">
                <a:latin typeface="Times New Roman"/>
                <a:cs typeface="Times New Roman"/>
              </a:rPr>
              <a:t>more powers </a:t>
            </a:r>
            <a:r>
              <a:rPr sz="3000" spc="-10" dirty="0">
                <a:latin typeface="Times New Roman"/>
                <a:cs typeface="Times New Roman"/>
              </a:rPr>
              <a:t>to  </a:t>
            </a:r>
            <a:r>
              <a:rPr sz="3000" spc="-5" dirty="0">
                <a:latin typeface="Times New Roman"/>
                <a:cs typeface="Times New Roman"/>
              </a:rPr>
              <a:t>States </a:t>
            </a:r>
            <a:r>
              <a:rPr sz="3000" dirty="0">
                <a:latin typeface="Times New Roman"/>
                <a:cs typeface="Times New Roman"/>
              </a:rPr>
              <a:t>or even </a:t>
            </a:r>
            <a:r>
              <a:rPr sz="3000" spc="-5" dirty="0">
                <a:latin typeface="Times New Roman"/>
                <a:cs typeface="Times New Roman"/>
              </a:rPr>
              <a:t>secession </a:t>
            </a:r>
            <a:r>
              <a:rPr sz="3000" dirty="0">
                <a:latin typeface="Times New Roman"/>
                <a:cs typeface="Times New Roman"/>
              </a:rPr>
              <a:t>from the</a:t>
            </a:r>
            <a:r>
              <a:rPr sz="3000" spc="55" dirty="0">
                <a:latin typeface="Times New Roman"/>
                <a:cs typeface="Times New Roman"/>
              </a:rPr>
              <a:t> </a:t>
            </a:r>
            <a:r>
              <a:rPr sz="3000" spc="-25" dirty="0">
                <a:latin typeface="Times New Roman"/>
                <a:cs typeface="Times New Roman"/>
              </a:rPr>
              <a:t>country.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28140" y="156159"/>
            <a:ext cx="7628890" cy="6199505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295910" marR="5715" indent="-283845" algn="just">
              <a:lnSpc>
                <a:spcPct val="80000"/>
              </a:lnSpc>
              <a:spcBef>
                <a:spcPts val="819"/>
              </a:spcBef>
              <a:buClr>
                <a:srgbClr val="3891A7"/>
              </a:buClr>
              <a:buSzPct val="80000"/>
              <a:buFont typeface="Arial"/>
              <a:buChar char=""/>
              <a:tabLst>
                <a:tab pos="296545" algn="l"/>
              </a:tabLst>
            </a:pPr>
            <a:r>
              <a:rPr sz="3000" spc="-5" dirty="0">
                <a:latin typeface="Times New Roman"/>
                <a:cs typeface="Times New Roman"/>
              </a:rPr>
              <a:t>It is </a:t>
            </a:r>
            <a:r>
              <a:rPr sz="3000" dirty="0">
                <a:latin typeface="Times New Roman"/>
                <a:cs typeface="Times New Roman"/>
              </a:rPr>
              <a:t>true that regionalism </a:t>
            </a:r>
            <a:r>
              <a:rPr sz="3000" spc="-5" dirty="0">
                <a:latin typeface="Times New Roman"/>
                <a:cs typeface="Times New Roman"/>
              </a:rPr>
              <a:t>and </a:t>
            </a:r>
            <a:r>
              <a:rPr sz="3000" spc="-30" dirty="0">
                <a:latin typeface="Times New Roman"/>
                <a:cs typeface="Times New Roman"/>
              </a:rPr>
              <a:t>sub-regionalism  </a:t>
            </a:r>
            <a:r>
              <a:rPr sz="3000" dirty="0">
                <a:latin typeface="Times New Roman"/>
                <a:cs typeface="Times New Roman"/>
              </a:rPr>
              <a:t>are unavoidable in a vast and plural </a:t>
            </a:r>
            <a:r>
              <a:rPr sz="3000" spc="-5" dirty="0">
                <a:latin typeface="Times New Roman"/>
                <a:cs typeface="Times New Roman"/>
              </a:rPr>
              <a:t>country  like</a:t>
            </a:r>
            <a:r>
              <a:rPr sz="3000" spc="25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India.</a:t>
            </a:r>
            <a:endParaRPr sz="3000">
              <a:latin typeface="Times New Roman"/>
              <a:cs typeface="Times New Roman"/>
            </a:endParaRPr>
          </a:p>
          <a:p>
            <a:pPr marL="295910" marR="5715" indent="-283845" algn="just">
              <a:lnSpc>
                <a:spcPct val="8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Arial"/>
              <a:buChar char=""/>
              <a:tabLst>
                <a:tab pos="296545" algn="l"/>
              </a:tabLst>
            </a:pPr>
            <a:r>
              <a:rPr sz="3000" dirty="0">
                <a:latin typeface="Times New Roman"/>
                <a:cs typeface="Times New Roman"/>
              </a:rPr>
              <a:t>The </a:t>
            </a:r>
            <a:r>
              <a:rPr sz="3000" spc="-5" dirty="0">
                <a:latin typeface="Times New Roman"/>
                <a:cs typeface="Times New Roman"/>
              </a:rPr>
              <a:t>problem </a:t>
            </a:r>
            <a:r>
              <a:rPr sz="3000" dirty="0">
                <a:latin typeface="Times New Roman"/>
                <a:cs typeface="Times New Roman"/>
              </a:rPr>
              <a:t>begins when these </a:t>
            </a:r>
            <a:r>
              <a:rPr sz="3000" spc="-5" dirty="0">
                <a:latin typeface="Times New Roman"/>
                <a:cs typeface="Times New Roman"/>
              </a:rPr>
              <a:t>interests </a:t>
            </a:r>
            <a:r>
              <a:rPr sz="3000" spc="-145" dirty="0">
                <a:latin typeface="Times New Roman"/>
                <a:cs typeface="Times New Roman"/>
              </a:rPr>
              <a:t>are  </a:t>
            </a:r>
            <a:r>
              <a:rPr sz="3000" dirty="0">
                <a:latin typeface="Times New Roman"/>
                <a:cs typeface="Times New Roman"/>
              </a:rPr>
              <a:t>politicized </a:t>
            </a:r>
            <a:r>
              <a:rPr sz="3000" spc="-5" dirty="0">
                <a:latin typeface="Times New Roman"/>
                <a:cs typeface="Times New Roman"/>
              </a:rPr>
              <a:t>and regional </a:t>
            </a:r>
            <a:r>
              <a:rPr sz="3000" dirty="0">
                <a:latin typeface="Times New Roman"/>
                <a:cs typeface="Times New Roman"/>
              </a:rPr>
              <a:t>movements are  </a:t>
            </a:r>
            <a:r>
              <a:rPr sz="3000" spc="-5" dirty="0">
                <a:latin typeface="Times New Roman"/>
                <a:cs typeface="Times New Roman"/>
              </a:rPr>
              <a:t>promoted </a:t>
            </a:r>
            <a:r>
              <a:rPr sz="3000" dirty="0">
                <a:latin typeface="Times New Roman"/>
                <a:cs typeface="Times New Roman"/>
              </a:rPr>
              <a:t>for </a:t>
            </a:r>
            <a:r>
              <a:rPr sz="3000" spc="-5" dirty="0">
                <a:latin typeface="Times New Roman"/>
                <a:cs typeface="Times New Roman"/>
              </a:rPr>
              <a:t>ulterior </a:t>
            </a:r>
            <a:r>
              <a:rPr sz="3000" dirty="0">
                <a:latin typeface="Times New Roman"/>
                <a:cs typeface="Times New Roman"/>
              </a:rPr>
              <a:t>political motives. Such  </a:t>
            </a:r>
            <a:r>
              <a:rPr sz="3000" spc="-5" dirty="0">
                <a:latin typeface="Times New Roman"/>
                <a:cs typeface="Times New Roman"/>
              </a:rPr>
              <a:t>unhealthy </a:t>
            </a:r>
            <a:r>
              <a:rPr sz="3000" dirty="0">
                <a:latin typeface="Times New Roman"/>
                <a:cs typeface="Times New Roman"/>
              </a:rPr>
              <a:t>regional or </a:t>
            </a:r>
            <a:r>
              <a:rPr sz="3000" spc="-5" dirty="0">
                <a:latin typeface="Times New Roman"/>
                <a:cs typeface="Times New Roman"/>
              </a:rPr>
              <a:t>sub-regional </a:t>
            </a:r>
            <a:r>
              <a:rPr sz="3000" dirty="0">
                <a:latin typeface="Times New Roman"/>
                <a:cs typeface="Times New Roman"/>
              </a:rPr>
              <a:t>patriotism is  </a:t>
            </a:r>
            <a:r>
              <a:rPr sz="3000" spc="-5" dirty="0">
                <a:latin typeface="Times New Roman"/>
                <a:cs typeface="Times New Roman"/>
              </a:rPr>
              <a:t>cancerous and</a:t>
            </a:r>
            <a:r>
              <a:rPr sz="3000" spc="30" dirty="0">
                <a:latin typeface="Times New Roman"/>
                <a:cs typeface="Times New Roman"/>
              </a:rPr>
              <a:t> </a:t>
            </a:r>
            <a:r>
              <a:rPr sz="3000" spc="-5" dirty="0">
                <a:latin typeface="Times New Roman"/>
                <a:cs typeface="Times New Roman"/>
              </a:rPr>
              <a:t>disruptive.</a:t>
            </a:r>
            <a:endParaRPr sz="3000">
              <a:latin typeface="Times New Roman"/>
              <a:cs typeface="Times New Roman"/>
            </a:endParaRPr>
          </a:p>
          <a:p>
            <a:pPr marL="295910" marR="6350" indent="-283845" algn="just">
              <a:lnSpc>
                <a:spcPts val="2880"/>
              </a:lnSpc>
              <a:spcBef>
                <a:spcPts val="575"/>
              </a:spcBef>
              <a:buClr>
                <a:srgbClr val="3891A7"/>
              </a:buClr>
              <a:buSzPct val="80000"/>
              <a:buFont typeface="Arial"/>
              <a:buChar char=""/>
              <a:tabLst>
                <a:tab pos="296545" algn="l"/>
              </a:tabLst>
            </a:pPr>
            <a:r>
              <a:rPr sz="3000" dirty="0">
                <a:latin typeface="Times New Roman"/>
                <a:cs typeface="Times New Roman"/>
              </a:rPr>
              <a:t>The continuing regional imbalances </a:t>
            </a:r>
            <a:r>
              <a:rPr sz="3000" spc="-5" dirty="0">
                <a:latin typeface="Times New Roman"/>
                <a:cs typeface="Times New Roman"/>
              </a:rPr>
              <a:t>have </a:t>
            </a:r>
            <a:r>
              <a:rPr sz="3000" spc="-85" dirty="0">
                <a:latin typeface="Times New Roman"/>
                <a:cs typeface="Times New Roman"/>
              </a:rPr>
              <a:t>given  </a:t>
            </a:r>
            <a:r>
              <a:rPr sz="3000" spc="-5" dirty="0">
                <a:latin typeface="Times New Roman"/>
                <a:cs typeface="Times New Roman"/>
              </a:rPr>
              <a:t>rise to </a:t>
            </a:r>
            <a:r>
              <a:rPr sz="3000" dirty="0">
                <a:latin typeface="Times New Roman"/>
                <a:cs typeface="Times New Roman"/>
              </a:rPr>
              <a:t>militant movements in certain parts of  our</a:t>
            </a:r>
            <a:r>
              <a:rPr sz="3000" spc="-5" dirty="0">
                <a:latin typeface="Times New Roman"/>
                <a:cs typeface="Times New Roman"/>
              </a:rPr>
              <a:t> </a:t>
            </a:r>
            <a:r>
              <a:rPr sz="3000" spc="-25" dirty="0">
                <a:latin typeface="Times New Roman"/>
                <a:cs typeface="Times New Roman"/>
              </a:rPr>
              <a:t>country.</a:t>
            </a:r>
            <a:endParaRPr sz="3000">
              <a:latin typeface="Times New Roman"/>
              <a:cs typeface="Times New Roman"/>
            </a:endParaRPr>
          </a:p>
          <a:p>
            <a:pPr marL="295910" marR="5080" indent="-283845" algn="just">
              <a:lnSpc>
                <a:spcPct val="80000"/>
              </a:lnSpc>
              <a:spcBef>
                <a:spcPts val="630"/>
              </a:spcBef>
              <a:buClr>
                <a:srgbClr val="3891A7"/>
              </a:buClr>
              <a:buSzPct val="80000"/>
              <a:buFont typeface="Arial"/>
              <a:buChar char=""/>
              <a:tabLst>
                <a:tab pos="296545" algn="l"/>
              </a:tabLst>
            </a:pPr>
            <a:r>
              <a:rPr sz="3000" dirty="0">
                <a:latin typeface="Times New Roman"/>
                <a:cs typeface="Times New Roman"/>
              </a:rPr>
              <a:t>Separatist demands </a:t>
            </a:r>
            <a:r>
              <a:rPr sz="3000" spc="-5" dirty="0">
                <a:latin typeface="Times New Roman"/>
                <a:cs typeface="Times New Roman"/>
              </a:rPr>
              <a:t>in </a:t>
            </a:r>
            <a:r>
              <a:rPr sz="3000" dirty="0">
                <a:latin typeface="Times New Roman"/>
                <a:cs typeface="Times New Roman"/>
              </a:rPr>
              <a:t>Jammu and Kashmir </a:t>
            </a:r>
            <a:r>
              <a:rPr sz="3000" spc="-215" dirty="0">
                <a:latin typeface="Times New Roman"/>
                <a:cs typeface="Times New Roman"/>
              </a:rPr>
              <a:t>or  </a:t>
            </a:r>
            <a:r>
              <a:rPr sz="3000" spc="-5" dirty="0">
                <a:latin typeface="Times New Roman"/>
                <a:cs typeface="Times New Roman"/>
              </a:rPr>
              <a:t>by </a:t>
            </a:r>
            <a:r>
              <a:rPr sz="3000" dirty="0">
                <a:latin typeface="Times New Roman"/>
                <a:cs typeface="Times New Roman"/>
              </a:rPr>
              <a:t>ULF </a:t>
            </a:r>
            <a:r>
              <a:rPr sz="3000" spc="-5" dirty="0">
                <a:latin typeface="Times New Roman"/>
                <a:cs typeface="Times New Roman"/>
              </a:rPr>
              <a:t>A(United </a:t>
            </a:r>
            <a:r>
              <a:rPr sz="3000" dirty="0">
                <a:latin typeface="Times New Roman"/>
                <a:cs typeface="Times New Roman"/>
              </a:rPr>
              <a:t>Liberation Front of </a:t>
            </a:r>
            <a:r>
              <a:rPr sz="3000" spc="-5" dirty="0">
                <a:latin typeface="Times New Roman"/>
                <a:cs typeface="Times New Roman"/>
              </a:rPr>
              <a:t>Assam)  in Assam </a:t>
            </a:r>
            <a:r>
              <a:rPr sz="3000" dirty="0">
                <a:latin typeface="Times New Roman"/>
                <a:cs typeface="Times New Roman"/>
              </a:rPr>
              <a:t>or by </a:t>
            </a:r>
            <a:r>
              <a:rPr sz="3000" spc="-5" dirty="0">
                <a:latin typeface="Times New Roman"/>
                <a:cs typeface="Times New Roman"/>
              </a:rPr>
              <a:t>different </a:t>
            </a:r>
            <a:r>
              <a:rPr sz="3000" dirty="0">
                <a:latin typeface="Times New Roman"/>
                <a:cs typeface="Times New Roman"/>
              </a:rPr>
              <a:t>groups </a:t>
            </a:r>
            <a:r>
              <a:rPr sz="3000" spc="-5" dirty="0">
                <a:latin typeface="Times New Roman"/>
                <a:cs typeface="Times New Roman"/>
              </a:rPr>
              <a:t>in </a:t>
            </a:r>
            <a:r>
              <a:rPr sz="3000" dirty="0">
                <a:latin typeface="Times New Roman"/>
                <a:cs typeface="Times New Roman"/>
              </a:rPr>
              <a:t>the North-  Eastern region are matters of grave concern for  Indian</a:t>
            </a:r>
            <a:r>
              <a:rPr sz="3000" spc="5" dirty="0">
                <a:latin typeface="Times New Roman"/>
                <a:cs typeface="Times New Roman"/>
              </a:rPr>
              <a:t> </a:t>
            </a:r>
            <a:r>
              <a:rPr sz="3000" spc="-30" dirty="0">
                <a:latin typeface="Times New Roman"/>
                <a:cs typeface="Times New Roman"/>
              </a:rPr>
              <a:t>polity.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51147" y="64007"/>
            <a:ext cx="2667000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03319" y="213105"/>
            <a:ext cx="196532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>
                <a:latin typeface="Times New Roman"/>
                <a:cs typeface="Times New Roman"/>
              </a:rPr>
              <a:t>Meaning</a:t>
            </a:r>
            <a:endParaRPr sz="4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4289" y="937005"/>
            <a:ext cx="7553325" cy="5193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marR="5080" indent="-283845" algn="just">
              <a:lnSpc>
                <a:spcPct val="100000"/>
              </a:lnSpc>
              <a:spcBef>
                <a:spcPts val="100"/>
              </a:spcBef>
              <a:buClr>
                <a:srgbClr val="3891A7"/>
              </a:buClr>
              <a:buSzPct val="79166"/>
              <a:buFont typeface="Arial"/>
              <a:buChar char=""/>
              <a:tabLst>
                <a:tab pos="296545" algn="l"/>
              </a:tabLst>
            </a:pPr>
            <a:r>
              <a:rPr sz="2400" spc="-5" dirty="0">
                <a:latin typeface="Times New Roman"/>
                <a:cs typeface="Times New Roman"/>
              </a:rPr>
              <a:t>Democracy </a:t>
            </a:r>
            <a:r>
              <a:rPr sz="2400" dirty="0">
                <a:latin typeface="Times New Roman"/>
                <a:cs typeface="Times New Roman"/>
              </a:rPr>
              <a:t>refers to a </a:t>
            </a:r>
            <a:r>
              <a:rPr sz="2400" spc="-5" dirty="0">
                <a:latin typeface="Times New Roman"/>
                <a:cs typeface="Times New Roman"/>
              </a:rPr>
              <a:t>political system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75" dirty="0">
                <a:latin typeface="Times New Roman"/>
                <a:cs typeface="Times New Roman"/>
              </a:rPr>
              <a:t>which  </a:t>
            </a:r>
            <a:r>
              <a:rPr sz="2400" spc="-5" dirty="0">
                <a:latin typeface="Times New Roman"/>
                <a:cs typeface="Times New Roman"/>
              </a:rPr>
              <a:t>government </a:t>
            </a:r>
            <a:r>
              <a:rPr sz="2400" dirty="0">
                <a:latin typeface="Times New Roman"/>
                <a:cs typeface="Times New Roman"/>
              </a:rPr>
              <a:t>is form by the </a:t>
            </a:r>
            <a:r>
              <a:rPr sz="2400" spc="-5" dirty="0">
                <a:latin typeface="Times New Roman"/>
                <a:cs typeface="Times New Roman"/>
              </a:rPr>
              <a:t>people, exercised either directly  </a:t>
            </a:r>
            <a:r>
              <a:rPr sz="2400" dirty="0">
                <a:latin typeface="Times New Roman"/>
                <a:cs typeface="Times New Roman"/>
              </a:rPr>
              <a:t>or through elected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representative.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4000" b="1" i="1" spc="-5" dirty="0">
                <a:latin typeface="Times New Roman"/>
                <a:cs typeface="Times New Roman"/>
              </a:rPr>
              <a:t>Main</a:t>
            </a:r>
            <a:r>
              <a:rPr sz="4000" b="1" i="1" spc="10" dirty="0">
                <a:latin typeface="Times New Roman"/>
                <a:cs typeface="Times New Roman"/>
              </a:rPr>
              <a:t> </a:t>
            </a:r>
            <a:r>
              <a:rPr sz="4000" b="1" i="1" dirty="0">
                <a:latin typeface="Times New Roman"/>
                <a:cs typeface="Times New Roman"/>
              </a:rPr>
              <a:t>Points:</a:t>
            </a:r>
            <a:endParaRPr sz="4000">
              <a:latin typeface="Times New Roman"/>
              <a:cs typeface="Times New Roman"/>
            </a:endParaRPr>
          </a:p>
          <a:p>
            <a:pPr marL="372110" indent="-360045">
              <a:lnSpc>
                <a:spcPct val="100000"/>
              </a:lnSpc>
              <a:spcBef>
                <a:spcPts val="650"/>
              </a:spcBef>
              <a:buClr>
                <a:srgbClr val="3891A7"/>
              </a:buClr>
              <a:buSzPct val="79166"/>
              <a:buFont typeface="Arial"/>
              <a:buChar char=""/>
              <a:tabLst>
                <a:tab pos="372110" algn="l"/>
                <a:tab pos="372745" algn="l"/>
              </a:tabLst>
            </a:pPr>
            <a:r>
              <a:rPr sz="2400" dirty="0">
                <a:latin typeface="Times New Roman"/>
                <a:cs typeface="Times New Roman"/>
              </a:rPr>
              <a:t>People Elected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government.</a:t>
            </a:r>
            <a:endParaRPr sz="2400">
              <a:latin typeface="Times New Roman"/>
              <a:cs typeface="Times New Roman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Arial"/>
              <a:buChar char=""/>
              <a:tabLst>
                <a:tab pos="295910" algn="l"/>
                <a:tab pos="296545" algn="l"/>
              </a:tabLst>
            </a:pPr>
            <a:r>
              <a:rPr sz="2400" dirty="0">
                <a:latin typeface="Times New Roman"/>
                <a:cs typeface="Times New Roman"/>
              </a:rPr>
              <a:t>There is </a:t>
            </a:r>
            <a:r>
              <a:rPr sz="2400" spc="-5" dirty="0">
                <a:latin typeface="Times New Roman"/>
                <a:cs typeface="Times New Roman"/>
              </a:rPr>
              <a:t>freedom of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speech.</a:t>
            </a:r>
            <a:endParaRPr sz="2400">
              <a:latin typeface="Times New Roman"/>
              <a:cs typeface="Times New Roman"/>
            </a:endParaRPr>
          </a:p>
          <a:p>
            <a:pPr marL="295910" indent="-283845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9166"/>
              <a:buFont typeface="Arial"/>
              <a:buChar char=""/>
              <a:tabLst>
                <a:tab pos="295910" algn="l"/>
                <a:tab pos="296545" algn="l"/>
              </a:tabLst>
            </a:pPr>
            <a:r>
              <a:rPr sz="2400" dirty="0">
                <a:latin typeface="Times New Roman"/>
                <a:cs typeface="Times New Roman"/>
              </a:rPr>
              <a:t>There is no one party </a:t>
            </a:r>
            <a:r>
              <a:rPr sz="2400" spc="-5" dirty="0">
                <a:latin typeface="Times New Roman"/>
                <a:cs typeface="Times New Roman"/>
              </a:rPr>
              <a:t>government </a:t>
            </a:r>
            <a:r>
              <a:rPr sz="2400" dirty="0">
                <a:latin typeface="Times New Roman"/>
                <a:cs typeface="Times New Roman"/>
              </a:rPr>
              <a:t>In the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country.</a:t>
            </a:r>
            <a:endParaRPr sz="2400">
              <a:latin typeface="Times New Roman"/>
              <a:cs typeface="Times New Roman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Arial"/>
              <a:buChar char=""/>
              <a:tabLst>
                <a:tab pos="295910" algn="l"/>
                <a:tab pos="296545" algn="l"/>
              </a:tabLst>
            </a:pPr>
            <a:r>
              <a:rPr sz="2400" dirty="0">
                <a:latin typeface="Times New Roman"/>
                <a:cs typeface="Times New Roman"/>
              </a:rPr>
              <a:t>Right to give vote to elect their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representatives.</a:t>
            </a:r>
            <a:endParaRPr sz="2400">
              <a:latin typeface="Times New Roman"/>
              <a:cs typeface="Times New Roman"/>
            </a:endParaRPr>
          </a:p>
          <a:p>
            <a:pPr marL="295910" marR="508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Arial"/>
              <a:buChar char=""/>
              <a:tabLst>
                <a:tab pos="295910" algn="l"/>
                <a:tab pos="296545" algn="l"/>
              </a:tabLst>
            </a:pP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common </a:t>
            </a:r>
            <a:r>
              <a:rPr sz="2400" dirty="0">
                <a:latin typeface="Times New Roman"/>
                <a:cs typeface="Times New Roman"/>
              </a:rPr>
              <a:t>people, </a:t>
            </a:r>
            <a:r>
              <a:rPr sz="2400" spc="-5" dirty="0">
                <a:latin typeface="Times New Roman"/>
                <a:cs typeface="Times New Roman"/>
              </a:rPr>
              <a:t>considered as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primary </a:t>
            </a:r>
            <a:r>
              <a:rPr sz="2400" dirty="0">
                <a:latin typeface="Times New Roman"/>
                <a:cs typeface="Times New Roman"/>
              </a:rPr>
              <a:t>source of  political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power.</a:t>
            </a:r>
            <a:endParaRPr sz="2400">
              <a:latin typeface="Times New Roman"/>
              <a:cs typeface="Times New Roman"/>
            </a:endParaRPr>
          </a:p>
          <a:p>
            <a:pPr marL="295910" marR="6985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Arial"/>
              <a:buChar char=""/>
              <a:tabLst>
                <a:tab pos="295910" algn="l"/>
                <a:tab pos="296545" algn="l"/>
                <a:tab pos="969644" algn="l"/>
                <a:tab pos="2370455" algn="l"/>
                <a:tab pos="2823210" algn="l"/>
                <a:tab pos="3731260" algn="l"/>
                <a:tab pos="4909820" algn="l"/>
                <a:tab pos="5549900" algn="l"/>
                <a:tab pos="6612255" algn="l"/>
                <a:tab pos="7165340" algn="l"/>
              </a:tabLst>
            </a:pPr>
            <a:r>
              <a:rPr sz="2400" dirty="0">
                <a:latin typeface="Times New Roman"/>
                <a:cs typeface="Times New Roman"/>
              </a:rPr>
              <a:t>The	prin</a:t>
            </a:r>
            <a:r>
              <a:rPr sz="2400" spc="-15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-10" dirty="0">
                <a:latin typeface="Times New Roman"/>
                <a:cs typeface="Times New Roman"/>
              </a:rPr>
              <a:t>p</a:t>
            </a:r>
            <a:r>
              <a:rPr sz="2400" spc="-5" dirty="0">
                <a:latin typeface="Times New Roman"/>
                <a:cs typeface="Times New Roman"/>
              </a:rPr>
              <a:t>les</a:t>
            </a:r>
            <a:r>
              <a:rPr sz="2400" dirty="0">
                <a:latin typeface="Times New Roman"/>
                <a:cs typeface="Times New Roman"/>
              </a:rPr>
              <a:t>	of	</a:t>
            </a:r>
            <a:r>
              <a:rPr sz="2400" spc="-5" dirty="0">
                <a:latin typeface="Times New Roman"/>
                <a:cs typeface="Times New Roman"/>
              </a:rPr>
              <a:t>so</a:t>
            </a:r>
            <a:r>
              <a:rPr sz="2400" spc="-15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ial	eq</a:t>
            </a:r>
            <a:r>
              <a:rPr sz="2400" spc="5" dirty="0">
                <a:latin typeface="Times New Roman"/>
                <a:cs typeface="Times New Roman"/>
              </a:rPr>
              <a:t>u</a:t>
            </a: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l</a:t>
            </a:r>
            <a:r>
              <a:rPr sz="2400" spc="-1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ty	and	</a:t>
            </a:r>
            <a:r>
              <a:rPr sz="2400" spc="-5" dirty="0">
                <a:latin typeface="Times New Roman"/>
                <a:cs typeface="Times New Roman"/>
              </a:rPr>
              <a:t>re</a:t>
            </a:r>
            <a:r>
              <a:rPr sz="2400" dirty="0">
                <a:latin typeface="Times New Roman"/>
                <a:cs typeface="Times New Roman"/>
              </a:rPr>
              <a:t>s</a:t>
            </a:r>
            <a:r>
              <a:rPr sz="2400" spc="-15" dirty="0">
                <a:latin typeface="Times New Roman"/>
                <a:cs typeface="Times New Roman"/>
              </a:rPr>
              <a:t>p</a:t>
            </a:r>
            <a:r>
              <a:rPr sz="2400" spc="-1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ct	for	the  individual </a:t>
            </a:r>
            <a:r>
              <a:rPr sz="2400" spc="-5" dirty="0">
                <a:latin typeface="Times New Roman"/>
                <a:cs typeface="Times New Roman"/>
              </a:rPr>
              <a:t>within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community.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28140" y="247599"/>
            <a:ext cx="7628255" cy="61087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845" algn="just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9687"/>
              <a:buFont typeface="Arial"/>
              <a:buChar char=""/>
              <a:tabLst>
                <a:tab pos="296545" algn="l"/>
              </a:tabLst>
            </a:pPr>
            <a:r>
              <a:rPr sz="3200" dirty="0">
                <a:latin typeface="Times New Roman"/>
                <a:cs typeface="Times New Roman"/>
              </a:rPr>
              <a:t>It </a:t>
            </a:r>
            <a:r>
              <a:rPr sz="3200" spc="-5" dirty="0">
                <a:latin typeface="Times New Roman"/>
                <a:cs typeface="Times New Roman"/>
              </a:rPr>
              <a:t>defines </a:t>
            </a:r>
            <a:r>
              <a:rPr sz="3200" dirty="0">
                <a:latin typeface="Times New Roman"/>
                <a:cs typeface="Times New Roman"/>
              </a:rPr>
              <a:t>as government by the people </a:t>
            </a:r>
            <a:r>
              <a:rPr sz="3200" spc="-250" dirty="0">
                <a:latin typeface="Times New Roman"/>
                <a:cs typeface="Times New Roman"/>
              </a:rPr>
              <a:t>in  </a:t>
            </a:r>
            <a:r>
              <a:rPr sz="3200" dirty="0">
                <a:latin typeface="Times New Roman"/>
                <a:cs typeface="Times New Roman"/>
              </a:rPr>
              <a:t>which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dirty="0">
                <a:latin typeface="Times New Roman"/>
                <a:cs typeface="Times New Roman"/>
              </a:rPr>
              <a:t>supreme power </a:t>
            </a:r>
            <a:r>
              <a:rPr sz="3200" spc="-5" dirty="0">
                <a:latin typeface="Times New Roman"/>
                <a:cs typeface="Times New Roman"/>
              </a:rPr>
              <a:t>is </a:t>
            </a:r>
            <a:r>
              <a:rPr sz="3200" dirty="0">
                <a:latin typeface="Times New Roman"/>
                <a:cs typeface="Times New Roman"/>
              </a:rPr>
              <a:t>vested </a:t>
            </a:r>
            <a:r>
              <a:rPr sz="3200" spc="-10" dirty="0">
                <a:latin typeface="Times New Roman"/>
                <a:cs typeface="Times New Roman"/>
              </a:rPr>
              <a:t>in </a:t>
            </a:r>
            <a:r>
              <a:rPr sz="3200" spc="-5" dirty="0">
                <a:latin typeface="Times New Roman"/>
                <a:cs typeface="Times New Roman"/>
              </a:rPr>
              <a:t>the  people </a:t>
            </a:r>
            <a:r>
              <a:rPr sz="3200" dirty="0">
                <a:latin typeface="Times New Roman"/>
                <a:cs typeface="Times New Roman"/>
              </a:rPr>
              <a:t>and </a:t>
            </a:r>
            <a:r>
              <a:rPr sz="3200" spc="-5" dirty="0">
                <a:latin typeface="Times New Roman"/>
                <a:cs typeface="Times New Roman"/>
              </a:rPr>
              <a:t>exercised directly </a:t>
            </a:r>
            <a:r>
              <a:rPr sz="3200" dirty="0">
                <a:latin typeface="Times New Roman"/>
                <a:cs typeface="Times New Roman"/>
              </a:rPr>
              <a:t>by them or </a:t>
            </a:r>
            <a:r>
              <a:rPr sz="3200" spc="-10" dirty="0">
                <a:latin typeface="Times New Roman"/>
                <a:cs typeface="Times New Roman"/>
              </a:rPr>
              <a:t>by  </a:t>
            </a:r>
            <a:r>
              <a:rPr sz="3200" dirty="0">
                <a:latin typeface="Times New Roman"/>
                <a:cs typeface="Times New Roman"/>
              </a:rPr>
              <a:t>their elected agents </a:t>
            </a:r>
            <a:r>
              <a:rPr sz="3200" spc="-5" dirty="0">
                <a:latin typeface="Times New Roman"/>
                <a:cs typeface="Times New Roman"/>
              </a:rPr>
              <a:t>under </a:t>
            </a:r>
            <a:r>
              <a:rPr sz="3200" dirty="0">
                <a:latin typeface="Times New Roman"/>
                <a:cs typeface="Times New Roman"/>
              </a:rPr>
              <a:t>a </a:t>
            </a:r>
            <a:r>
              <a:rPr sz="3200" spc="-5" dirty="0">
                <a:latin typeface="Times New Roman"/>
                <a:cs typeface="Times New Roman"/>
              </a:rPr>
              <a:t>free </a:t>
            </a:r>
            <a:r>
              <a:rPr sz="3200" dirty="0">
                <a:latin typeface="Times New Roman"/>
                <a:cs typeface="Times New Roman"/>
              </a:rPr>
              <a:t>electoral  system.</a:t>
            </a:r>
            <a:endParaRPr sz="3200">
              <a:latin typeface="Times New Roman"/>
              <a:cs typeface="Times New Roman"/>
            </a:endParaRPr>
          </a:p>
          <a:p>
            <a:pPr marL="295910" marR="5715" indent="-283845" algn="just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9687"/>
              <a:buFont typeface="Arial"/>
              <a:buChar char=""/>
              <a:tabLst>
                <a:tab pos="375920" algn="l"/>
              </a:tabLst>
            </a:pPr>
            <a:r>
              <a:rPr dirty="0"/>
              <a:t>	</a:t>
            </a:r>
            <a:r>
              <a:rPr sz="3200" dirty="0">
                <a:latin typeface="Times New Roman"/>
                <a:cs typeface="Times New Roman"/>
              </a:rPr>
              <a:t>Abraham </a:t>
            </a:r>
            <a:r>
              <a:rPr sz="3200" spc="-5" dirty="0">
                <a:latin typeface="Times New Roman"/>
                <a:cs typeface="Times New Roman"/>
              </a:rPr>
              <a:t>Lincoln:-Democracy is </a:t>
            </a:r>
            <a:r>
              <a:rPr sz="3200" spc="-475" dirty="0">
                <a:latin typeface="Times New Roman"/>
                <a:cs typeface="Times New Roman"/>
              </a:rPr>
              <a:t>a  </a:t>
            </a:r>
            <a:r>
              <a:rPr sz="3200" dirty="0">
                <a:latin typeface="Times New Roman"/>
                <a:cs typeface="Times New Roman"/>
              </a:rPr>
              <a:t>government “of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dirty="0">
                <a:latin typeface="Times New Roman"/>
                <a:cs typeface="Times New Roman"/>
              </a:rPr>
              <a:t>people, by </a:t>
            </a:r>
            <a:r>
              <a:rPr sz="3200" spc="-5" dirty="0">
                <a:latin typeface="Times New Roman"/>
                <a:cs typeface="Times New Roman"/>
              </a:rPr>
              <a:t>the </a:t>
            </a:r>
            <a:r>
              <a:rPr sz="3200" dirty="0">
                <a:latin typeface="Times New Roman"/>
                <a:cs typeface="Times New Roman"/>
              </a:rPr>
              <a:t>people,  </a:t>
            </a:r>
            <a:r>
              <a:rPr sz="3200" spc="5" dirty="0">
                <a:latin typeface="Times New Roman"/>
                <a:cs typeface="Times New Roman"/>
              </a:rPr>
              <a:t>and </a:t>
            </a:r>
            <a:r>
              <a:rPr sz="3200" dirty="0">
                <a:latin typeface="Times New Roman"/>
                <a:cs typeface="Times New Roman"/>
              </a:rPr>
              <a:t>for the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people.”</a:t>
            </a:r>
            <a:endParaRPr sz="3200">
              <a:latin typeface="Times New Roman"/>
              <a:cs typeface="Times New Roman"/>
            </a:endParaRPr>
          </a:p>
          <a:p>
            <a:pPr marL="295910" marR="6350" indent="-283845" algn="just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687"/>
              <a:buFont typeface="Arial"/>
              <a:buChar char=""/>
              <a:tabLst>
                <a:tab pos="391160" algn="l"/>
              </a:tabLst>
            </a:pPr>
            <a:r>
              <a:rPr dirty="0"/>
              <a:t>	</a:t>
            </a:r>
            <a:r>
              <a:rPr sz="3200" dirty="0">
                <a:latin typeface="Times New Roman"/>
                <a:cs typeface="Times New Roman"/>
              </a:rPr>
              <a:t>There </a:t>
            </a:r>
            <a:r>
              <a:rPr sz="3200" spc="-5" dirty="0">
                <a:latin typeface="Times New Roman"/>
                <a:cs typeface="Times New Roman"/>
              </a:rPr>
              <a:t>is no </a:t>
            </a:r>
            <a:r>
              <a:rPr sz="3200" dirty="0">
                <a:latin typeface="Times New Roman"/>
                <a:cs typeface="Times New Roman"/>
              </a:rPr>
              <a:t>clear – </a:t>
            </a:r>
            <a:r>
              <a:rPr sz="3200" spc="-5" dirty="0">
                <a:latin typeface="Times New Roman"/>
                <a:cs typeface="Times New Roman"/>
              </a:rPr>
              <a:t>cut, </a:t>
            </a:r>
            <a:r>
              <a:rPr sz="3200" dirty="0">
                <a:latin typeface="Times New Roman"/>
                <a:cs typeface="Times New Roman"/>
              </a:rPr>
              <a:t>universal </a:t>
            </a:r>
            <a:r>
              <a:rPr sz="3200" spc="-55" dirty="0">
                <a:latin typeface="Times New Roman"/>
                <a:cs typeface="Times New Roman"/>
              </a:rPr>
              <a:t>definition 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democracy.</a:t>
            </a:r>
            <a:endParaRPr sz="3200">
              <a:latin typeface="Times New Roman"/>
              <a:cs typeface="Times New Roman"/>
            </a:endParaRPr>
          </a:p>
          <a:p>
            <a:pPr marL="295910" marR="5080" indent="-283845" algn="just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9687"/>
              <a:buFont typeface="Arial"/>
              <a:buChar char=""/>
              <a:tabLst>
                <a:tab pos="296545" algn="l"/>
              </a:tabLst>
            </a:pPr>
            <a:r>
              <a:rPr sz="3200" dirty="0">
                <a:latin typeface="Times New Roman"/>
                <a:cs typeface="Times New Roman"/>
              </a:rPr>
              <a:t>Most </a:t>
            </a:r>
            <a:r>
              <a:rPr sz="3200" spc="-5" dirty="0">
                <a:latin typeface="Times New Roman"/>
                <a:cs typeface="Times New Roman"/>
              </a:rPr>
              <a:t>definitions </a:t>
            </a:r>
            <a:r>
              <a:rPr sz="3200" dirty="0">
                <a:latin typeface="Times New Roman"/>
                <a:cs typeface="Times New Roman"/>
              </a:rPr>
              <a:t>of democracy focus </a:t>
            </a:r>
            <a:r>
              <a:rPr sz="3200" spc="-254" dirty="0">
                <a:latin typeface="Times New Roman"/>
                <a:cs typeface="Times New Roman"/>
              </a:rPr>
              <a:t>on  </a:t>
            </a:r>
            <a:r>
              <a:rPr sz="3200" dirty="0">
                <a:latin typeface="Times New Roman"/>
                <a:cs typeface="Times New Roman"/>
              </a:rPr>
              <a:t>qualities, procedures, </a:t>
            </a:r>
            <a:r>
              <a:rPr sz="3200" spc="5" dirty="0">
                <a:latin typeface="Times New Roman"/>
                <a:cs typeface="Times New Roman"/>
              </a:rPr>
              <a:t>and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institutions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4289" y="22352"/>
            <a:ext cx="70631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5910" algn="l"/>
              </a:tabLst>
            </a:pPr>
            <a:r>
              <a:rPr sz="1900" spc="-484" dirty="0">
                <a:solidFill>
                  <a:srgbClr val="3891A7"/>
                </a:solidFill>
                <a:latin typeface="Arial"/>
                <a:cs typeface="Arial"/>
              </a:rPr>
              <a:t>	</a:t>
            </a:r>
            <a:r>
              <a:rPr sz="2400" dirty="0">
                <a:latin typeface="Times New Roman"/>
                <a:cs typeface="Times New Roman"/>
              </a:rPr>
              <a:t>The word </a:t>
            </a:r>
            <a:r>
              <a:rPr sz="2400" spc="-5" dirty="0">
                <a:latin typeface="Times New Roman"/>
                <a:cs typeface="Times New Roman"/>
              </a:rPr>
              <a:t>‘democracy’ </a:t>
            </a:r>
            <a:r>
              <a:rPr sz="2400" dirty="0">
                <a:latin typeface="Times New Roman"/>
                <a:cs typeface="Times New Roman"/>
              </a:rPr>
              <a:t>itself </a:t>
            </a:r>
            <a:r>
              <a:rPr sz="2400" spc="-5" dirty="0">
                <a:latin typeface="Times New Roman"/>
                <a:cs typeface="Times New Roman"/>
              </a:rPr>
              <a:t>means </a:t>
            </a:r>
            <a:r>
              <a:rPr sz="2400" dirty="0">
                <a:latin typeface="Times New Roman"/>
                <a:cs typeface="Times New Roman"/>
              </a:rPr>
              <a:t>‘rule by the</a:t>
            </a:r>
            <a:r>
              <a:rPr sz="2400" spc="-2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people.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4289" y="464565"/>
            <a:ext cx="7552690" cy="1243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5910" marR="5080" indent="-283845" algn="just">
              <a:lnSpc>
                <a:spcPct val="100000"/>
              </a:lnSpc>
              <a:spcBef>
                <a:spcPts val="100"/>
              </a:spcBef>
            </a:pPr>
            <a:r>
              <a:rPr sz="1900" spc="-484" dirty="0">
                <a:solidFill>
                  <a:srgbClr val="3891A7"/>
                </a:solidFill>
              </a:rPr>
              <a:t> </a:t>
            </a:r>
            <a:r>
              <a:rPr sz="2400" spc="-5" dirty="0">
                <a:solidFill>
                  <a:srgbClr val="000000"/>
                </a:solidFill>
                <a:latin typeface="Times New Roman"/>
                <a:cs typeface="Times New Roman"/>
              </a:rPr>
              <a:t>A democracy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is a </a:t>
            </a:r>
            <a:r>
              <a:rPr sz="2400" spc="-5" dirty="0">
                <a:solidFill>
                  <a:srgbClr val="000000"/>
                </a:solidFill>
                <a:latin typeface="Times New Roman"/>
                <a:cs typeface="Times New Roman"/>
              </a:rPr>
              <a:t>system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where </a:t>
            </a:r>
            <a:r>
              <a:rPr sz="2400" spc="-5" dirty="0">
                <a:solidFill>
                  <a:srgbClr val="000000"/>
                </a:solidFill>
                <a:latin typeface="Times New Roman"/>
                <a:cs typeface="Times New Roman"/>
              </a:rPr>
              <a:t>people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can </a:t>
            </a:r>
            <a:r>
              <a:rPr sz="2400" spc="-5" dirty="0">
                <a:solidFill>
                  <a:srgbClr val="000000"/>
                </a:solidFill>
                <a:latin typeface="Times New Roman"/>
                <a:cs typeface="Times New Roman"/>
              </a:rPr>
              <a:t>change </a:t>
            </a:r>
            <a:r>
              <a:rPr sz="2400" spc="-75" dirty="0">
                <a:solidFill>
                  <a:srgbClr val="000000"/>
                </a:solidFill>
                <a:latin typeface="Times New Roman"/>
                <a:cs typeface="Times New Roman"/>
              </a:rPr>
              <a:t>their 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rulers in a </a:t>
            </a:r>
            <a:r>
              <a:rPr sz="2400" spc="-5" dirty="0">
                <a:solidFill>
                  <a:srgbClr val="000000"/>
                </a:solidFill>
                <a:latin typeface="Times New Roman"/>
                <a:cs typeface="Times New Roman"/>
              </a:rPr>
              <a:t>peaceful manner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and </a:t>
            </a:r>
            <a:r>
              <a:rPr sz="2400" spc="-5" dirty="0">
                <a:solidFill>
                  <a:srgbClr val="000000"/>
                </a:solidFill>
                <a:latin typeface="Times New Roman"/>
                <a:cs typeface="Times New Roman"/>
              </a:rPr>
              <a:t>the government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is </a:t>
            </a:r>
            <a:r>
              <a:rPr sz="2400" spc="-5" dirty="0">
                <a:solidFill>
                  <a:srgbClr val="000000"/>
                </a:solidFill>
                <a:latin typeface="Times New Roman"/>
                <a:cs typeface="Times New Roman"/>
              </a:rPr>
              <a:t>given 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the right to rule because the people </a:t>
            </a:r>
            <a:r>
              <a:rPr sz="2400" spc="-5" dirty="0">
                <a:solidFill>
                  <a:srgbClr val="000000"/>
                </a:solidFill>
                <a:latin typeface="Times New Roman"/>
                <a:cs typeface="Times New Roman"/>
              </a:rPr>
              <a:t>say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it</a:t>
            </a:r>
            <a:r>
              <a:rPr sz="2400" spc="-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0000"/>
                </a:solidFill>
                <a:latin typeface="Times New Roman"/>
                <a:cs typeface="Times New Roman"/>
              </a:rPr>
              <a:t>may</a:t>
            </a:r>
            <a:r>
              <a:rPr sz="3200" spc="-5" dirty="0">
                <a:solidFill>
                  <a:srgbClr val="000000"/>
                </a:solidFill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4289" y="1683064"/>
            <a:ext cx="7553959" cy="435546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295910" indent="-283845" algn="just">
              <a:lnSpc>
                <a:spcPct val="100000"/>
              </a:lnSpc>
              <a:spcBef>
                <a:spcPts val="705"/>
              </a:spcBef>
              <a:buClr>
                <a:srgbClr val="3891A7"/>
              </a:buClr>
              <a:buSzPct val="79166"/>
              <a:buFont typeface="Arial"/>
              <a:buChar char=""/>
              <a:tabLst>
                <a:tab pos="296545" algn="l"/>
              </a:tabLst>
            </a:pPr>
            <a:r>
              <a:rPr sz="2400" spc="-5" dirty="0">
                <a:latin typeface="Times New Roman"/>
                <a:cs typeface="Times New Roman"/>
              </a:rPr>
              <a:t>Government by </a:t>
            </a:r>
            <a:r>
              <a:rPr sz="2400" dirty="0">
                <a:latin typeface="Times New Roman"/>
                <a:cs typeface="Times New Roman"/>
              </a:rPr>
              <a:t>the people, </a:t>
            </a:r>
            <a:r>
              <a:rPr sz="2400" i="1" dirty="0">
                <a:latin typeface="Times New Roman"/>
                <a:cs typeface="Times New Roman"/>
              </a:rPr>
              <a:t>especially- </a:t>
            </a:r>
            <a:r>
              <a:rPr sz="2400" dirty="0">
                <a:latin typeface="Times New Roman"/>
                <a:cs typeface="Times New Roman"/>
              </a:rPr>
              <a:t>rule </a:t>
            </a:r>
            <a:r>
              <a:rPr sz="2400" spc="-5" dirty="0">
                <a:latin typeface="Times New Roman"/>
                <a:cs typeface="Times New Roman"/>
              </a:rPr>
              <a:t>of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majority.</a:t>
            </a:r>
            <a:endParaRPr sz="2400">
              <a:latin typeface="Times New Roman"/>
              <a:cs typeface="Times New Roman"/>
            </a:endParaRPr>
          </a:p>
          <a:p>
            <a:pPr marL="295910" marR="5080" indent="-283845" algn="just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Arial"/>
              <a:buChar char=""/>
              <a:tabLst>
                <a:tab pos="296545" algn="l"/>
              </a:tabLst>
            </a:pPr>
            <a:r>
              <a:rPr sz="2400" spc="-5" dirty="0">
                <a:latin typeface="Times New Roman"/>
                <a:cs typeface="Times New Roman"/>
              </a:rPr>
              <a:t>A government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5" dirty="0">
                <a:latin typeface="Times New Roman"/>
                <a:cs typeface="Times New Roman"/>
              </a:rPr>
              <a:t>which the supreme </a:t>
            </a:r>
            <a:r>
              <a:rPr sz="2400" dirty="0">
                <a:latin typeface="Times New Roman"/>
                <a:cs typeface="Times New Roman"/>
              </a:rPr>
              <a:t>power is</a:t>
            </a:r>
            <a:r>
              <a:rPr sz="2400" dirty="0">
                <a:solidFill>
                  <a:srgbClr val="8DC664"/>
                </a:solidFill>
                <a:latin typeface="Times New Roman"/>
                <a:cs typeface="Times New Roman"/>
              </a:rPr>
              <a:t> </a:t>
            </a:r>
            <a:r>
              <a:rPr sz="2400" u="heavy" spc="-5" dirty="0">
                <a:solidFill>
                  <a:srgbClr val="8DC664"/>
                </a:solidFill>
                <a:uFill>
                  <a:solidFill>
                    <a:srgbClr val="8DC664"/>
                  </a:solidFill>
                </a:uFill>
                <a:latin typeface="Times New Roman"/>
                <a:cs typeface="Times New Roman"/>
                <a:hlinkClick r:id="rId2"/>
              </a:rPr>
              <a:t>vested</a:t>
            </a:r>
            <a:r>
              <a:rPr sz="2400" spc="-5" dirty="0">
                <a:solidFill>
                  <a:srgbClr val="8DC664"/>
                </a:solidFill>
                <a:latin typeface="Times New Roman"/>
                <a:cs typeface="Times New Roman"/>
                <a:hlinkClick r:id="rId2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105" dirty="0">
                <a:latin typeface="Times New Roman"/>
                <a:cs typeface="Times New Roman"/>
              </a:rPr>
              <a:t>the  </a:t>
            </a:r>
            <a:r>
              <a:rPr sz="2400" dirty="0">
                <a:latin typeface="Times New Roman"/>
                <a:cs typeface="Times New Roman"/>
              </a:rPr>
              <a:t>people and </a:t>
            </a:r>
            <a:r>
              <a:rPr sz="2400" spc="-5" dirty="0">
                <a:latin typeface="Times New Roman"/>
                <a:cs typeface="Times New Roman"/>
              </a:rPr>
              <a:t>exercised </a:t>
            </a:r>
            <a:r>
              <a:rPr sz="2400" dirty="0">
                <a:latin typeface="Times New Roman"/>
                <a:cs typeface="Times New Roman"/>
              </a:rPr>
              <a:t>by them </a:t>
            </a:r>
            <a:r>
              <a:rPr sz="2400" spc="-5" dirty="0">
                <a:latin typeface="Times New Roman"/>
                <a:cs typeface="Times New Roman"/>
              </a:rPr>
              <a:t>directly </a:t>
            </a:r>
            <a:r>
              <a:rPr sz="2400" dirty="0">
                <a:latin typeface="Times New Roman"/>
                <a:cs typeface="Times New Roman"/>
              </a:rPr>
              <a:t>or </a:t>
            </a:r>
            <a:r>
              <a:rPr sz="2400" spc="-5" dirty="0">
                <a:latin typeface="Times New Roman"/>
                <a:cs typeface="Times New Roman"/>
              </a:rPr>
              <a:t>indirectly </a:t>
            </a:r>
            <a:r>
              <a:rPr sz="2400" dirty="0">
                <a:latin typeface="Times New Roman"/>
                <a:cs typeface="Times New Roman"/>
              </a:rPr>
              <a:t>through  a </a:t>
            </a:r>
            <a:r>
              <a:rPr sz="2400" spc="-5" dirty="0">
                <a:latin typeface="Times New Roman"/>
                <a:cs typeface="Times New Roman"/>
              </a:rPr>
              <a:t>system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representation </a:t>
            </a:r>
            <a:r>
              <a:rPr sz="2400" dirty="0">
                <a:latin typeface="Times New Roman"/>
                <a:cs typeface="Times New Roman"/>
              </a:rPr>
              <a:t>usually </a:t>
            </a:r>
            <a:r>
              <a:rPr sz="2400" spc="-5" dirty="0">
                <a:latin typeface="Times New Roman"/>
                <a:cs typeface="Times New Roman"/>
              </a:rPr>
              <a:t>involving periodically  </a:t>
            </a:r>
            <a:r>
              <a:rPr sz="2400" dirty="0">
                <a:latin typeface="Times New Roman"/>
                <a:cs typeface="Times New Roman"/>
              </a:rPr>
              <a:t>held </a:t>
            </a:r>
            <a:r>
              <a:rPr sz="2400" spc="-5" dirty="0">
                <a:latin typeface="Times New Roman"/>
                <a:cs typeface="Times New Roman"/>
              </a:rPr>
              <a:t>free</a:t>
            </a:r>
            <a:r>
              <a:rPr sz="2400" spc="-25" dirty="0">
                <a:solidFill>
                  <a:srgbClr val="8DC664"/>
                </a:solidFill>
                <a:latin typeface="Times New Roman"/>
                <a:cs typeface="Times New Roman"/>
                <a:hlinkClick r:id="rId3"/>
              </a:rPr>
              <a:t> </a:t>
            </a:r>
            <a:r>
              <a:rPr sz="2400" u="heavy" dirty="0">
                <a:solidFill>
                  <a:srgbClr val="8DC664"/>
                </a:solidFill>
                <a:uFill>
                  <a:solidFill>
                    <a:srgbClr val="8DC664"/>
                  </a:solidFill>
                </a:uFill>
                <a:latin typeface="Times New Roman"/>
                <a:cs typeface="Times New Roman"/>
                <a:hlinkClick r:id="rId3"/>
              </a:rPr>
              <a:t>elections</a:t>
            </a:r>
            <a:r>
              <a:rPr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295910" indent="-283845" algn="just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9166"/>
              <a:buFont typeface="Arial"/>
              <a:buChar char=""/>
              <a:tabLst>
                <a:tab pos="296545" algn="l"/>
              </a:tabLst>
            </a:pPr>
            <a:r>
              <a:rPr sz="2400" spc="-5" dirty="0">
                <a:latin typeface="Times New Roman"/>
                <a:cs typeface="Times New Roman"/>
              </a:rPr>
              <a:t>A </a:t>
            </a:r>
            <a:r>
              <a:rPr sz="2400" dirty="0">
                <a:latin typeface="Times New Roman"/>
                <a:cs typeface="Times New Roman"/>
              </a:rPr>
              <a:t>political unit that </a:t>
            </a:r>
            <a:r>
              <a:rPr sz="2400" spc="-5" dirty="0">
                <a:latin typeface="Times New Roman"/>
                <a:cs typeface="Times New Roman"/>
              </a:rPr>
              <a:t>has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dirty="0">
                <a:solidFill>
                  <a:srgbClr val="8DC664"/>
                </a:solidFill>
                <a:latin typeface="Times New Roman"/>
                <a:cs typeface="Times New Roman"/>
              </a:rPr>
              <a:t> </a:t>
            </a:r>
            <a:r>
              <a:rPr sz="2400" u="heavy" spc="-5" dirty="0">
                <a:solidFill>
                  <a:srgbClr val="8DC664"/>
                </a:solidFill>
                <a:uFill>
                  <a:solidFill>
                    <a:srgbClr val="8DC664"/>
                  </a:solidFill>
                </a:uFill>
                <a:latin typeface="Times New Roman"/>
                <a:cs typeface="Times New Roman"/>
                <a:hlinkClick r:id="rId4"/>
              </a:rPr>
              <a:t>democratic</a:t>
            </a:r>
            <a:r>
              <a:rPr sz="2400" spc="-204" dirty="0">
                <a:solidFill>
                  <a:srgbClr val="8DC664"/>
                </a:solidFill>
                <a:latin typeface="Times New Roman"/>
                <a:cs typeface="Times New Roman"/>
                <a:hlinkClick r:id="rId4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government.</a:t>
            </a:r>
            <a:endParaRPr sz="2400">
              <a:latin typeface="Times New Roman"/>
              <a:cs typeface="Times New Roman"/>
            </a:endParaRPr>
          </a:p>
          <a:p>
            <a:pPr marL="295910" marR="5080" indent="-283845" algn="just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Arial"/>
              <a:buChar char=""/>
              <a:tabLst>
                <a:tab pos="296545" algn="l"/>
              </a:tabLst>
            </a:pPr>
            <a:r>
              <a:rPr sz="2400" dirty="0">
                <a:latin typeface="Times New Roman"/>
                <a:cs typeface="Times New Roman"/>
              </a:rPr>
              <a:t>The term </a:t>
            </a:r>
            <a:r>
              <a:rPr sz="2400" spc="-5" dirty="0">
                <a:latin typeface="Times New Roman"/>
                <a:cs typeface="Times New Roman"/>
              </a:rPr>
              <a:t>‘democracy’ comes </a:t>
            </a:r>
            <a:r>
              <a:rPr sz="2400" dirty="0">
                <a:latin typeface="Times New Roman"/>
                <a:cs typeface="Times New Roman"/>
              </a:rPr>
              <a:t>from the Greek </a:t>
            </a:r>
            <a:r>
              <a:rPr sz="2400" spc="-90" dirty="0">
                <a:latin typeface="Times New Roman"/>
                <a:cs typeface="Times New Roman"/>
              </a:rPr>
              <a:t>word  </a:t>
            </a:r>
            <a:r>
              <a:rPr sz="2400" spc="-5" dirty="0">
                <a:latin typeface="Times New Roman"/>
                <a:cs typeface="Times New Roman"/>
              </a:rPr>
              <a:t>demokratia </a:t>
            </a:r>
            <a:r>
              <a:rPr sz="2400" dirty="0">
                <a:latin typeface="Times New Roman"/>
                <a:cs typeface="Times New Roman"/>
              </a:rPr>
              <a:t>which </a:t>
            </a:r>
            <a:r>
              <a:rPr sz="2400" spc="-10" dirty="0">
                <a:latin typeface="Times New Roman"/>
                <a:cs typeface="Times New Roman"/>
              </a:rPr>
              <a:t>means </a:t>
            </a:r>
            <a:r>
              <a:rPr sz="2400" spc="-5" dirty="0">
                <a:latin typeface="Times New Roman"/>
                <a:cs typeface="Times New Roman"/>
              </a:rPr>
              <a:t>“rule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the people”. It was  coined from </a:t>
            </a:r>
            <a:r>
              <a:rPr sz="2400" dirty="0">
                <a:latin typeface="Times New Roman"/>
                <a:cs typeface="Times New Roman"/>
              </a:rPr>
              <a:t>two </a:t>
            </a:r>
            <a:r>
              <a:rPr sz="2400" spc="-5" dirty="0">
                <a:latin typeface="Times New Roman"/>
                <a:cs typeface="Times New Roman"/>
              </a:rPr>
              <a:t>words: demos </a:t>
            </a:r>
            <a:r>
              <a:rPr sz="2400" dirty="0">
                <a:latin typeface="Times New Roman"/>
                <a:cs typeface="Times New Roman"/>
              </a:rPr>
              <a:t>that </a:t>
            </a:r>
            <a:r>
              <a:rPr sz="2400" spc="-5" dirty="0">
                <a:latin typeface="Times New Roman"/>
                <a:cs typeface="Times New Roman"/>
              </a:rPr>
              <a:t>means “people” </a:t>
            </a:r>
            <a:r>
              <a:rPr sz="2400" dirty="0">
                <a:latin typeface="Times New Roman"/>
                <a:cs typeface="Times New Roman"/>
              </a:rPr>
              <a:t>and  </a:t>
            </a:r>
            <a:r>
              <a:rPr sz="2400" spc="-5" dirty="0">
                <a:latin typeface="Times New Roman"/>
                <a:cs typeface="Times New Roman"/>
              </a:rPr>
              <a:t>Kratos which </a:t>
            </a:r>
            <a:r>
              <a:rPr sz="2400" dirty="0">
                <a:latin typeface="Times New Roman"/>
                <a:cs typeface="Times New Roman"/>
              </a:rPr>
              <a:t>refers to “power”. </a:t>
            </a:r>
            <a:r>
              <a:rPr sz="2400" spc="-5" dirty="0">
                <a:latin typeface="Times New Roman"/>
                <a:cs typeface="Times New Roman"/>
              </a:rPr>
              <a:t>That is, </a:t>
            </a:r>
            <a:r>
              <a:rPr sz="2400" dirty="0">
                <a:latin typeface="Times New Roman"/>
                <a:cs typeface="Times New Roman"/>
              </a:rPr>
              <a:t>in a </a:t>
            </a:r>
            <a:r>
              <a:rPr sz="2400" spc="-5" dirty="0">
                <a:latin typeface="Times New Roman"/>
                <a:cs typeface="Times New Roman"/>
              </a:rPr>
              <a:t>democracy  </a:t>
            </a:r>
            <a:r>
              <a:rPr sz="2400" dirty="0">
                <a:latin typeface="Times New Roman"/>
                <a:cs typeface="Times New Roman"/>
              </a:rPr>
              <a:t>the power rests with the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people.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9144" y="56388"/>
            <a:ext cx="2869692" cy="11109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39310" y="194817"/>
            <a:ext cx="2090420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Definition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361439" y="2530585"/>
          <a:ext cx="7515859" cy="9385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2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7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7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70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9149">
                <a:tc>
                  <a:txBody>
                    <a:bodyPr/>
                    <a:lstStyle/>
                    <a:p>
                      <a:pPr marL="31750">
                        <a:lnSpc>
                          <a:spcPts val="3495"/>
                        </a:lnSpc>
                        <a:tabLst>
                          <a:tab pos="1874520" algn="l"/>
                        </a:tabLst>
                      </a:pPr>
                      <a:r>
                        <a:rPr sz="2550" spc="-665" dirty="0">
                          <a:solidFill>
                            <a:srgbClr val="3891A7"/>
                          </a:solidFill>
                          <a:latin typeface="Arial"/>
                          <a:cs typeface="Arial"/>
                        </a:rPr>
                        <a:t>                 </a:t>
                      </a:r>
                      <a:r>
                        <a:rPr sz="2550" spc="-630" dirty="0">
                          <a:solidFill>
                            <a:srgbClr val="3891A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i="1" dirty="0">
                          <a:latin typeface="Times New Roman"/>
                          <a:cs typeface="Times New Roman"/>
                        </a:rPr>
                        <a:t>Gettel:	</a:t>
                      </a:r>
                      <a:r>
                        <a:rPr sz="3200" dirty="0">
                          <a:latin typeface="Times New Roman"/>
                          <a:cs typeface="Times New Roman"/>
                        </a:rPr>
                        <a:t>Democracy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3495"/>
                        </a:lnSpc>
                      </a:pPr>
                      <a:r>
                        <a:rPr sz="3200" spc="-5" dirty="0">
                          <a:latin typeface="Times New Roman"/>
                          <a:cs typeface="Times New Roman"/>
                        </a:rPr>
                        <a:t>is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3495"/>
                        </a:lnSpc>
                        <a:tabLst>
                          <a:tab pos="1091565" algn="l"/>
                        </a:tabLst>
                      </a:pPr>
                      <a:r>
                        <a:rPr sz="3200" dirty="0">
                          <a:latin typeface="Times New Roman"/>
                          <a:cs typeface="Times New Roman"/>
                        </a:rPr>
                        <a:t>that	</a:t>
                      </a:r>
                      <a:r>
                        <a:rPr sz="3200" spc="-5" dirty="0">
                          <a:latin typeface="Times New Roman"/>
                          <a:cs typeface="Times New Roman"/>
                        </a:rPr>
                        <a:t>form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3495"/>
                        </a:lnSpc>
                      </a:pPr>
                      <a:r>
                        <a:rPr sz="3200" spc="5" dirty="0">
                          <a:latin typeface="Times New Roman"/>
                          <a:cs typeface="Times New Roman"/>
                        </a:rPr>
                        <a:t>of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149">
                <a:tc>
                  <a:txBody>
                    <a:bodyPr/>
                    <a:lstStyle/>
                    <a:p>
                      <a:pPr marL="314960">
                        <a:lnSpc>
                          <a:spcPts val="3595"/>
                        </a:lnSpc>
                        <a:tabLst>
                          <a:tab pos="2496185" algn="l"/>
                          <a:tab pos="3049270" algn="l"/>
                        </a:tabLst>
                      </a:pPr>
                      <a:r>
                        <a:rPr sz="3200" dirty="0">
                          <a:latin typeface="Times New Roman"/>
                          <a:cs typeface="Times New Roman"/>
                        </a:rPr>
                        <a:t>government	</a:t>
                      </a:r>
                      <a:r>
                        <a:rPr sz="3200" spc="-5" dirty="0">
                          <a:latin typeface="Times New Roman"/>
                          <a:cs typeface="Times New Roman"/>
                        </a:rPr>
                        <a:t>in	</a:t>
                      </a:r>
                      <a:r>
                        <a:rPr sz="3200" dirty="0">
                          <a:latin typeface="Times New Roman"/>
                          <a:cs typeface="Times New Roman"/>
                        </a:rPr>
                        <a:t>which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ts val="3595"/>
                        </a:lnSpc>
                      </a:pPr>
                      <a:r>
                        <a:rPr sz="3200" dirty="0">
                          <a:latin typeface="Times New Roman"/>
                          <a:cs typeface="Times New Roman"/>
                        </a:rPr>
                        <a:t>the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6055">
                        <a:lnSpc>
                          <a:spcPts val="3595"/>
                        </a:lnSpc>
                        <a:tabLst>
                          <a:tab pos="1577975" algn="l"/>
                        </a:tabLst>
                      </a:pPr>
                      <a:r>
                        <a:rPr sz="3200" dirty="0">
                          <a:latin typeface="Times New Roman"/>
                          <a:cs typeface="Times New Roman"/>
                        </a:rPr>
                        <a:t>masses	</a:t>
                      </a:r>
                      <a:r>
                        <a:rPr sz="3200" spc="5" dirty="0">
                          <a:latin typeface="Times New Roman"/>
                          <a:cs typeface="Times New Roman"/>
                        </a:rPr>
                        <a:t>of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595"/>
                        </a:lnSpc>
                      </a:pPr>
                      <a:r>
                        <a:rPr sz="3200" dirty="0">
                          <a:latin typeface="Times New Roman"/>
                          <a:cs typeface="Times New Roman"/>
                        </a:rPr>
                        <a:t>the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380489" y="933957"/>
            <a:ext cx="7476490" cy="5544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5910" marR="5080" indent="-283845" algn="just">
              <a:lnSpc>
                <a:spcPct val="100000"/>
              </a:lnSpc>
              <a:spcBef>
                <a:spcPts val="105"/>
              </a:spcBef>
              <a:buClr>
                <a:srgbClr val="3891A7"/>
              </a:buClr>
              <a:buSzPct val="79687"/>
              <a:buFont typeface="Arial"/>
              <a:buChar char=""/>
              <a:tabLst>
                <a:tab pos="296545" algn="l"/>
              </a:tabLst>
            </a:pPr>
            <a:r>
              <a:rPr sz="3200" b="1" i="1" dirty="0">
                <a:latin typeface="Times New Roman"/>
                <a:cs typeface="Times New Roman"/>
              </a:rPr>
              <a:t>MacIver </a:t>
            </a:r>
            <a:r>
              <a:rPr sz="3200" dirty="0">
                <a:latin typeface="Times New Roman"/>
                <a:cs typeface="Times New Roman"/>
              </a:rPr>
              <a:t>: Democracy </a:t>
            </a:r>
            <a:r>
              <a:rPr sz="3200" spc="-5" dirty="0">
                <a:latin typeface="Times New Roman"/>
                <a:cs typeface="Times New Roman"/>
              </a:rPr>
              <a:t>is </a:t>
            </a:r>
            <a:r>
              <a:rPr sz="3200" dirty="0">
                <a:latin typeface="Times New Roman"/>
                <a:cs typeface="Times New Roman"/>
              </a:rPr>
              <a:t>a form of </a:t>
            </a:r>
            <a:r>
              <a:rPr sz="3200" spc="-5" dirty="0">
                <a:latin typeface="Times New Roman"/>
                <a:cs typeface="Times New Roman"/>
              </a:rPr>
              <a:t>state </a:t>
            </a:r>
            <a:r>
              <a:rPr sz="3200" spc="-245" dirty="0">
                <a:latin typeface="Times New Roman"/>
                <a:cs typeface="Times New Roman"/>
              </a:rPr>
              <a:t>is  </a:t>
            </a:r>
            <a:r>
              <a:rPr sz="3200" dirty="0">
                <a:latin typeface="Times New Roman"/>
                <a:cs typeface="Times New Roman"/>
              </a:rPr>
              <a:t>merely a mode </a:t>
            </a:r>
            <a:r>
              <a:rPr sz="3200" spc="-5" dirty="0">
                <a:latin typeface="Times New Roman"/>
                <a:cs typeface="Times New Roman"/>
              </a:rPr>
              <a:t>of </a:t>
            </a:r>
            <a:r>
              <a:rPr sz="3200" dirty="0">
                <a:latin typeface="Times New Roman"/>
                <a:cs typeface="Times New Roman"/>
              </a:rPr>
              <a:t>appointing, </a:t>
            </a:r>
            <a:r>
              <a:rPr sz="3200" spc="-5" dirty="0">
                <a:latin typeface="Times New Roman"/>
                <a:cs typeface="Times New Roman"/>
              </a:rPr>
              <a:t>controlling  </a:t>
            </a:r>
            <a:r>
              <a:rPr sz="3200" spc="5" dirty="0">
                <a:latin typeface="Times New Roman"/>
                <a:cs typeface="Times New Roman"/>
              </a:rPr>
              <a:t>and </a:t>
            </a:r>
            <a:r>
              <a:rPr sz="3200" dirty="0">
                <a:latin typeface="Times New Roman"/>
                <a:cs typeface="Times New Roman"/>
              </a:rPr>
              <a:t>dismissing a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government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3891A7"/>
              </a:buClr>
              <a:buFont typeface="Arial"/>
              <a:buChar char=""/>
            </a:pPr>
            <a:endParaRPr sz="3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3891A7"/>
              </a:buClr>
              <a:buFont typeface="Arial"/>
              <a:buChar char=""/>
            </a:pPr>
            <a:endParaRPr sz="3700">
              <a:latin typeface="Times New Roman"/>
              <a:cs typeface="Times New Roman"/>
            </a:endParaRPr>
          </a:p>
          <a:p>
            <a:pPr marL="295910" marR="6350" algn="just">
              <a:lnSpc>
                <a:spcPct val="100000"/>
              </a:lnSpc>
              <a:spcBef>
                <a:spcPts val="5"/>
              </a:spcBef>
            </a:pPr>
            <a:r>
              <a:rPr sz="3200" spc="-5" dirty="0">
                <a:latin typeface="Times New Roman"/>
                <a:cs typeface="Times New Roman"/>
              </a:rPr>
              <a:t>population </a:t>
            </a:r>
            <a:r>
              <a:rPr sz="3200" dirty="0">
                <a:latin typeface="Times New Roman"/>
                <a:cs typeface="Times New Roman"/>
              </a:rPr>
              <a:t>possesses the </a:t>
            </a:r>
            <a:r>
              <a:rPr sz="3200" spc="-5" dirty="0">
                <a:latin typeface="Times New Roman"/>
                <a:cs typeface="Times New Roman"/>
              </a:rPr>
              <a:t>right </a:t>
            </a:r>
            <a:r>
              <a:rPr sz="3200" spc="-10" dirty="0">
                <a:latin typeface="Times New Roman"/>
                <a:cs typeface="Times New Roman"/>
              </a:rPr>
              <a:t>to </a:t>
            </a:r>
            <a:r>
              <a:rPr sz="3200" spc="-5" dirty="0">
                <a:latin typeface="Times New Roman"/>
                <a:cs typeface="Times New Roman"/>
              </a:rPr>
              <a:t>share in  </a:t>
            </a:r>
            <a:r>
              <a:rPr sz="3200" dirty="0">
                <a:latin typeface="Times New Roman"/>
                <a:cs typeface="Times New Roman"/>
              </a:rPr>
              <a:t>the exercise of sovereign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power.</a:t>
            </a:r>
            <a:endParaRPr sz="3200">
              <a:latin typeface="Times New Roman"/>
              <a:cs typeface="Times New Roman"/>
            </a:endParaRPr>
          </a:p>
          <a:p>
            <a:pPr marL="295910" marR="5080" indent="-283845" algn="just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687"/>
              <a:buFont typeface="Arial"/>
              <a:buChar char=""/>
              <a:tabLst>
                <a:tab pos="296545" algn="l"/>
              </a:tabLst>
            </a:pPr>
            <a:r>
              <a:rPr sz="3200" b="1" i="1" dirty="0">
                <a:latin typeface="Times New Roman"/>
                <a:cs typeface="Times New Roman"/>
              </a:rPr>
              <a:t>Bryce:- </a:t>
            </a:r>
            <a:r>
              <a:rPr sz="3200" dirty="0">
                <a:latin typeface="Times New Roman"/>
                <a:cs typeface="Times New Roman"/>
              </a:rPr>
              <a:t>Democracy </a:t>
            </a:r>
            <a:r>
              <a:rPr sz="3200" spc="-5" dirty="0">
                <a:latin typeface="Times New Roman"/>
                <a:cs typeface="Times New Roman"/>
              </a:rPr>
              <a:t>really </a:t>
            </a:r>
            <a:r>
              <a:rPr sz="3200" dirty="0">
                <a:latin typeface="Times New Roman"/>
                <a:cs typeface="Times New Roman"/>
              </a:rPr>
              <a:t>means </a:t>
            </a:r>
            <a:r>
              <a:rPr sz="3200" spc="-75" dirty="0">
                <a:latin typeface="Times New Roman"/>
                <a:cs typeface="Times New Roman"/>
              </a:rPr>
              <a:t>nothing  </a:t>
            </a:r>
            <a:r>
              <a:rPr sz="3200" dirty="0">
                <a:latin typeface="Times New Roman"/>
                <a:cs typeface="Times New Roman"/>
              </a:rPr>
              <a:t>more </a:t>
            </a:r>
            <a:r>
              <a:rPr sz="3200" spc="-5" dirty="0">
                <a:latin typeface="Times New Roman"/>
                <a:cs typeface="Times New Roman"/>
              </a:rPr>
              <a:t>or </a:t>
            </a:r>
            <a:r>
              <a:rPr sz="3200" dirty="0">
                <a:latin typeface="Times New Roman"/>
                <a:cs typeface="Times New Roman"/>
              </a:rPr>
              <a:t>less </a:t>
            </a:r>
            <a:r>
              <a:rPr sz="3200" spc="-5" dirty="0">
                <a:latin typeface="Times New Roman"/>
                <a:cs typeface="Times New Roman"/>
              </a:rPr>
              <a:t>than the rule </a:t>
            </a:r>
            <a:r>
              <a:rPr sz="3200" dirty="0">
                <a:latin typeface="Times New Roman"/>
                <a:cs typeface="Times New Roman"/>
              </a:rPr>
              <a:t>of the </a:t>
            </a:r>
            <a:r>
              <a:rPr sz="3200" spc="-5" dirty="0">
                <a:latin typeface="Times New Roman"/>
                <a:cs typeface="Times New Roman"/>
              </a:rPr>
              <a:t>whole  people, </a:t>
            </a:r>
            <a:r>
              <a:rPr sz="3200" dirty="0">
                <a:latin typeface="Times New Roman"/>
                <a:cs typeface="Times New Roman"/>
              </a:rPr>
              <a:t>expressing their </a:t>
            </a:r>
            <a:r>
              <a:rPr sz="3200" spc="-5" dirty="0">
                <a:latin typeface="Times New Roman"/>
                <a:cs typeface="Times New Roman"/>
              </a:rPr>
              <a:t>Sovereign </a:t>
            </a:r>
            <a:r>
              <a:rPr sz="3200" dirty="0">
                <a:latin typeface="Times New Roman"/>
                <a:cs typeface="Times New Roman"/>
              </a:rPr>
              <a:t>will </a:t>
            </a:r>
            <a:r>
              <a:rPr sz="3200" spc="-10" dirty="0">
                <a:latin typeface="Times New Roman"/>
                <a:cs typeface="Times New Roman"/>
              </a:rPr>
              <a:t>by  </a:t>
            </a:r>
            <a:r>
              <a:rPr sz="3200" dirty="0">
                <a:latin typeface="Times New Roman"/>
                <a:cs typeface="Times New Roman"/>
              </a:rPr>
              <a:t>their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votes.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304288" y="0"/>
            <a:ext cx="5759450" cy="876300"/>
            <a:chOff x="2304288" y="0"/>
            <a:chExt cx="5759450" cy="876300"/>
          </a:xfrm>
        </p:grpSpPr>
        <p:sp>
          <p:nvSpPr>
            <p:cNvPr id="3" name="object 3"/>
            <p:cNvSpPr/>
            <p:nvPr/>
          </p:nvSpPr>
          <p:spPr>
            <a:xfrm>
              <a:off x="2304288" y="0"/>
              <a:ext cx="2641091" cy="8763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424172" y="0"/>
              <a:ext cx="3639312" cy="87325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622550" y="0"/>
            <a:ext cx="5123815" cy="62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Times New Roman"/>
                <a:cs typeface="Times New Roman"/>
              </a:rPr>
              <a:t>Principals </a:t>
            </a:r>
            <a:r>
              <a:rPr dirty="0"/>
              <a:t>of</a:t>
            </a:r>
            <a:r>
              <a:rPr spc="100" dirty="0"/>
              <a:t> </a:t>
            </a:r>
            <a:r>
              <a:rPr dirty="0"/>
              <a:t>democracy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228140" y="403606"/>
            <a:ext cx="7607934" cy="569595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700"/>
              </a:spcBef>
              <a:buClr>
                <a:srgbClr val="3891A7"/>
              </a:buClr>
              <a:buSzPct val="79166"/>
              <a:buFont typeface="Arial"/>
              <a:buChar char=""/>
              <a:tabLst>
                <a:tab pos="295910" algn="l"/>
                <a:tab pos="296545" algn="l"/>
              </a:tabLst>
            </a:pPr>
            <a:r>
              <a:rPr sz="2400" dirty="0">
                <a:latin typeface="Times New Roman"/>
                <a:cs typeface="Times New Roman"/>
              </a:rPr>
              <a:t>Constitution.</a:t>
            </a:r>
            <a:endParaRPr sz="2400">
              <a:latin typeface="Times New Roman"/>
              <a:cs typeface="Times New Roman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Arial"/>
              <a:buChar char=""/>
              <a:tabLst>
                <a:tab pos="295910" algn="l"/>
                <a:tab pos="296545" algn="l"/>
              </a:tabLst>
            </a:pPr>
            <a:r>
              <a:rPr sz="2400" dirty="0">
                <a:latin typeface="Times New Roman"/>
                <a:cs typeface="Times New Roman"/>
              </a:rPr>
              <a:t>Free elections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Arial"/>
              <a:buChar char=""/>
              <a:tabLst>
                <a:tab pos="295910" algn="l"/>
                <a:tab pos="296545" algn="l"/>
                <a:tab pos="1971039" algn="l"/>
              </a:tabLst>
            </a:pPr>
            <a:r>
              <a:rPr sz="2400" spc="-5" dirty="0">
                <a:latin typeface="Times New Roman"/>
                <a:cs typeface="Times New Roman"/>
              </a:rPr>
              <a:t>Government	</a:t>
            </a:r>
            <a:r>
              <a:rPr sz="2400" dirty="0">
                <a:latin typeface="Times New Roman"/>
                <a:cs typeface="Times New Roman"/>
              </a:rPr>
              <a:t>by consent of the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people.</a:t>
            </a:r>
            <a:endParaRPr sz="2400">
              <a:latin typeface="Times New Roman"/>
              <a:cs typeface="Times New Roman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Arial"/>
              <a:buChar char=""/>
              <a:tabLst>
                <a:tab pos="295910" algn="l"/>
                <a:tab pos="296545" algn="l"/>
              </a:tabLst>
            </a:pPr>
            <a:r>
              <a:rPr sz="2400" dirty="0">
                <a:latin typeface="Times New Roman"/>
                <a:cs typeface="Times New Roman"/>
              </a:rPr>
              <a:t>Majority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Rule.</a:t>
            </a:r>
            <a:endParaRPr sz="2400">
              <a:latin typeface="Times New Roman"/>
              <a:cs typeface="Times New Roman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Arial"/>
              <a:buChar char=""/>
              <a:tabLst>
                <a:tab pos="295910" algn="l"/>
                <a:tab pos="296545" algn="l"/>
              </a:tabLst>
            </a:pPr>
            <a:r>
              <a:rPr sz="2400" dirty="0">
                <a:latin typeface="Times New Roman"/>
                <a:cs typeface="Times New Roman"/>
              </a:rPr>
              <a:t>Rule of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Times New Roman"/>
                <a:cs typeface="Times New Roman"/>
              </a:rPr>
              <a:t>law.</a:t>
            </a:r>
            <a:endParaRPr sz="2400">
              <a:latin typeface="Times New Roman"/>
              <a:cs typeface="Times New Roman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Arial"/>
              <a:buChar char=""/>
              <a:tabLst>
                <a:tab pos="295910" algn="l"/>
                <a:tab pos="296545" algn="l"/>
              </a:tabLst>
            </a:pPr>
            <a:r>
              <a:rPr sz="2400" dirty="0">
                <a:latin typeface="Times New Roman"/>
                <a:cs typeface="Times New Roman"/>
              </a:rPr>
              <a:t>Guarantees rights and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freedoms.</a:t>
            </a:r>
            <a:endParaRPr sz="2400">
              <a:latin typeface="Times New Roman"/>
              <a:cs typeface="Times New Roman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Arial"/>
              <a:buChar char=""/>
              <a:tabLst>
                <a:tab pos="295910" algn="l"/>
                <a:tab pos="296545" algn="l"/>
              </a:tabLst>
            </a:pPr>
            <a:r>
              <a:rPr sz="2400" dirty="0">
                <a:latin typeface="Times New Roman"/>
                <a:cs typeface="Times New Roman"/>
              </a:rPr>
              <a:t>Change the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Government.</a:t>
            </a:r>
            <a:endParaRPr sz="2400">
              <a:latin typeface="Times New Roman"/>
              <a:cs typeface="Times New Roman"/>
            </a:endParaRPr>
          </a:p>
          <a:p>
            <a:pPr marL="295910" indent="-283845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9166"/>
              <a:buFont typeface="Arial"/>
              <a:buChar char=""/>
              <a:tabLst>
                <a:tab pos="295910" algn="l"/>
                <a:tab pos="296545" algn="l"/>
              </a:tabLst>
            </a:pPr>
            <a:r>
              <a:rPr sz="2400" dirty="0">
                <a:latin typeface="Times New Roman"/>
                <a:cs typeface="Times New Roman"/>
              </a:rPr>
              <a:t>Open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Society.</a:t>
            </a:r>
            <a:endParaRPr sz="2400">
              <a:latin typeface="Times New Roman"/>
              <a:cs typeface="Times New Roman"/>
            </a:endParaRPr>
          </a:p>
          <a:p>
            <a:pPr marL="295910" marR="508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Arial"/>
              <a:buChar char=""/>
              <a:tabLst>
                <a:tab pos="295910" algn="l"/>
                <a:tab pos="296545" algn="l"/>
              </a:tabLst>
            </a:pPr>
            <a:r>
              <a:rPr sz="2400" spc="-5" dirty="0">
                <a:latin typeface="Times New Roman"/>
                <a:cs typeface="Times New Roman"/>
              </a:rPr>
              <a:t>Political </a:t>
            </a:r>
            <a:r>
              <a:rPr sz="2400" spc="-20" dirty="0">
                <a:latin typeface="Times New Roman"/>
                <a:cs typeface="Times New Roman"/>
              </a:rPr>
              <a:t>Equality. </a:t>
            </a:r>
            <a:r>
              <a:rPr sz="2400" spc="-5" dirty="0">
                <a:latin typeface="Times New Roman"/>
                <a:cs typeface="Times New Roman"/>
              </a:rPr>
              <a:t>Freedom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live </a:t>
            </a:r>
            <a:r>
              <a:rPr sz="2400" spc="-10" dirty="0">
                <a:latin typeface="Times New Roman"/>
                <a:cs typeface="Times New Roman"/>
              </a:rPr>
              <a:t>or </a:t>
            </a:r>
            <a:r>
              <a:rPr sz="2400" spc="-5" dirty="0">
                <a:latin typeface="Times New Roman"/>
                <a:cs typeface="Times New Roman"/>
              </a:rPr>
              <a:t>travel anywhere </a:t>
            </a:r>
            <a:r>
              <a:rPr sz="2400" dirty="0">
                <a:latin typeface="Times New Roman"/>
                <a:cs typeface="Times New Roman"/>
              </a:rPr>
              <a:t>in the  </a:t>
            </a:r>
            <a:r>
              <a:rPr sz="2400" spc="-20" dirty="0">
                <a:latin typeface="Times New Roman"/>
                <a:cs typeface="Times New Roman"/>
              </a:rPr>
              <a:t>country.</a:t>
            </a:r>
            <a:endParaRPr sz="2400">
              <a:latin typeface="Times New Roman"/>
              <a:cs typeface="Times New Roman"/>
            </a:endParaRPr>
          </a:p>
          <a:p>
            <a:pPr marL="372110" indent="-3600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Arial"/>
              <a:buChar char=""/>
              <a:tabLst>
                <a:tab pos="372110" algn="l"/>
                <a:tab pos="372745" algn="l"/>
              </a:tabLst>
            </a:pPr>
            <a:r>
              <a:rPr sz="2400" spc="-5" dirty="0">
                <a:latin typeface="Times New Roman"/>
                <a:cs typeface="Times New Roman"/>
              </a:rPr>
              <a:t>Importance of </a:t>
            </a:r>
            <a:r>
              <a:rPr sz="2400" dirty="0">
                <a:latin typeface="Times New Roman"/>
                <a:cs typeface="Times New Roman"/>
              </a:rPr>
              <a:t>Public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Opinion.</a:t>
            </a:r>
            <a:endParaRPr sz="2400">
              <a:latin typeface="Times New Roman"/>
              <a:cs typeface="Times New Roman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Arial"/>
              <a:buChar char=""/>
              <a:tabLst>
                <a:tab pos="295910" algn="l"/>
                <a:tab pos="296545" algn="l"/>
              </a:tabLst>
            </a:pPr>
            <a:r>
              <a:rPr sz="2400" dirty="0">
                <a:latin typeface="Times New Roman"/>
                <a:cs typeface="Times New Roman"/>
              </a:rPr>
              <a:t>Participation of people in decision </a:t>
            </a:r>
            <a:r>
              <a:rPr sz="2400" spc="-5" dirty="0">
                <a:latin typeface="Times New Roman"/>
                <a:cs typeface="Times New Roman"/>
              </a:rPr>
              <a:t>making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process.</a:t>
            </a:r>
            <a:endParaRPr sz="2400">
              <a:latin typeface="Times New Roman"/>
              <a:cs typeface="Times New Roman"/>
            </a:endParaRPr>
          </a:p>
          <a:p>
            <a:pPr marL="372110" indent="-3600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Arial"/>
              <a:buChar char=""/>
              <a:tabLst>
                <a:tab pos="372110" algn="l"/>
                <a:tab pos="372745" algn="l"/>
              </a:tabLst>
            </a:pPr>
            <a:r>
              <a:rPr sz="2400" dirty="0">
                <a:latin typeface="Times New Roman"/>
                <a:cs typeface="Times New Roman"/>
              </a:rPr>
              <a:t>Role of opposition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party.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2811" y="25907"/>
            <a:ext cx="7315200" cy="122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14602" y="178054"/>
            <a:ext cx="645604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/>
              <a:t>Why we prefer</a:t>
            </a:r>
            <a:r>
              <a:rPr sz="4300" spc="-25" dirty="0"/>
              <a:t> </a:t>
            </a:r>
            <a:r>
              <a:rPr sz="4300" spc="-5" dirty="0"/>
              <a:t>Democracy</a:t>
            </a:r>
            <a:endParaRPr sz="4300"/>
          </a:p>
        </p:txBody>
      </p:sp>
      <p:sp>
        <p:nvSpPr>
          <p:cNvPr id="4" name="object 4"/>
          <p:cNvSpPr txBox="1"/>
          <p:nvPr/>
        </p:nvSpPr>
        <p:spPr>
          <a:xfrm>
            <a:off x="1304289" y="937006"/>
            <a:ext cx="4703445" cy="311975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700"/>
              </a:spcBef>
              <a:buClr>
                <a:srgbClr val="3891A7"/>
              </a:buClr>
              <a:buSzPct val="79166"/>
              <a:buFont typeface="Arial"/>
              <a:buChar char=""/>
              <a:tabLst>
                <a:tab pos="295910" algn="l"/>
                <a:tab pos="296545" algn="l"/>
              </a:tabLst>
            </a:pPr>
            <a:r>
              <a:rPr sz="2400" spc="-85" dirty="0">
                <a:latin typeface="Times New Roman"/>
                <a:cs typeface="Times New Roman"/>
              </a:rPr>
              <a:t>To </a:t>
            </a:r>
            <a:r>
              <a:rPr sz="2400" dirty="0">
                <a:latin typeface="Times New Roman"/>
                <a:cs typeface="Times New Roman"/>
              </a:rPr>
              <a:t>lead the country to</a:t>
            </a:r>
            <a:r>
              <a:rPr sz="2400" spc="-5" dirty="0">
                <a:latin typeface="Times New Roman"/>
                <a:cs typeface="Times New Roman"/>
              </a:rPr>
              <a:t> development.</a:t>
            </a:r>
            <a:endParaRPr sz="2400">
              <a:latin typeface="Times New Roman"/>
              <a:cs typeface="Times New Roman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Arial"/>
              <a:buChar char=""/>
              <a:tabLst>
                <a:tab pos="295910" algn="l"/>
                <a:tab pos="296545" algn="l"/>
              </a:tabLst>
            </a:pPr>
            <a:r>
              <a:rPr sz="2400" spc="-5" dirty="0">
                <a:latin typeface="Times New Roman"/>
                <a:cs typeface="Times New Roman"/>
              </a:rPr>
              <a:t>Element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decentralization.</a:t>
            </a:r>
            <a:endParaRPr sz="2400">
              <a:latin typeface="Times New Roman"/>
              <a:cs typeface="Times New Roman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Arial"/>
              <a:buChar char=""/>
              <a:tabLst>
                <a:tab pos="295910" algn="l"/>
                <a:tab pos="296545" algn="l"/>
              </a:tabLst>
            </a:pPr>
            <a:r>
              <a:rPr sz="2400" spc="-90" dirty="0">
                <a:latin typeface="Times New Roman"/>
                <a:cs typeface="Times New Roman"/>
              </a:rPr>
              <a:t>To </a:t>
            </a:r>
            <a:r>
              <a:rPr sz="2400" dirty="0">
                <a:latin typeface="Times New Roman"/>
                <a:cs typeface="Times New Roman"/>
              </a:rPr>
              <a:t>rise </a:t>
            </a:r>
            <a:r>
              <a:rPr sz="2400" spc="-5" dirty="0">
                <a:latin typeface="Times New Roman"/>
                <a:cs typeface="Times New Roman"/>
              </a:rPr>
              <a:t>of </a:t>
            </a:r>
            <a:r>
              <a:rPr sz="2400" dirty="0">
                <a:latin typeface="Times New Roman"/>
                <a:cs typeface="Times New Roman"/>
              </a:rPr>
              <a:t>political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institutions.</a:t>
            </a:r>
            <a:endParaRPr sz="2400">
              <a:latin typeface="Times New Roman"/>
              <a:cs typeface="Times New Roman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Arial"/>
              <a:buChar char=""/>
              <a:tabLst>
                <a:tab pos="295910" algn="l"/>
                <a:tab pos="296545" algn="l"/>
              </a:tabLst>
            </a:pPr>
            <a:r>
              <a:rPr sz="2400" dirty="0">
                <a:latin typeface="Times New Roman"/>
                <a:cs typeface="Times New Roman"/>
              </a:rPr>
              <a:t>Right to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commerce.</a:t>
            </a:r>
            <a:endParaRPr sz="2400">
              <a:latin typeface="Times New Roman"/>
              <a:cs typeface="Times New Roman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Arial"/>
              <a:buChar char=""/>
              <a:tabLst>
                <a:tab pos="295910" algn="l"/>
                <a:tab pos="296545" algn="l"/>
              </a:tabLst>
            </a:pPr>
            <a:r>
              <a:rPr sz="2400" dirty="0">
                <a:latin typeface="Times New Roman"/>
                <a:cs typeface="Times New Roman"/>
              </a:rPr>
              <a:t>Spread of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education.</a:t>
            </a:r>
            <a:endParaRPr sz="2400">
              <a:latin typeface="Times New Roman"/>
              <a:cs typeface="Times New Roman"/>
            </a:endParaRPr>
          </a:p>
          <a:p>
            <a:pPr marL="295910" indent="-283845">
              <a:lnSpc>
                <a:spcPct val="100000"/>
              </a:lnSpc>
              <a:spcBef>
                <a:spcPts val="600"/>
              </a:spcBef>
              <a:buClr>
                <a:srgbClr val="3891A7"/>
              </a:buClr>
              <a:buSzPct val="79166"/>
              <a:buFont typeface="Arial"/>
              <a:buChar char=""/>
              <a:tabLst>
                <a:tab pos="295910" algn="l"/>
                <a:tab pos="296545" algn="l"/>
              </a:tabLst>
            </a:pPr>
            <a:r>
              <a:rPr sz="2400" dirty="0">
                <a:latin typeface="Times New Roman"/>
                <a:cs typeface="Times New Roman"/>
              </a:rPr>
              <a:t>Free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Media.</a:t>
            </a:r>
            <a:endParaRPr sz="2400">
              <a:latin typeface="Times New Roman"/>
              <a:cs typeface="Times New Roman"/>
            </a:endParaRPr>
          </a:p>
          <a:p>
            <a:pPr marL="295910" indent="-283845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9166"/>
              <a:buFont typeface="Arial"/>
              <a:buChar char=""/>
              <a:tabLst>
                <a:tab pos="295910" algn="l"/>
                <a:tab pos="296545" algn="l"/>
              </a:tabLst>
            </a:pPr>
            <a:r>
              <a:rPr sz="2400" dirty="0">
                <a:latin typeface="Times New Roman"/>
                <a:cs typeface="Times New Roman"/>
              </a:rPr>
              <a:t>Independent</a:t>
            </a:r>
            <a:r>
              <a:rPr sz="2400" spc="-15" dirty="0">
                <a:latin typeface="Times New Roman"/>
                <a:cs typeface="Times New Roman"/>
              </a:rPr>
              <a:t> Judiciary.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22932" y="0"/>
            <a:ext cx="6262116" cy="7635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42717" y="0"/>
            <a:ext cx="5480685" cy="619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Conditions necessary</a:t>
            </a:r>
            <a:r>
              <a:rPr spc="-75" dirty="0"/>
              <a:t> </a:t>
            </a:r>
            <a:r>
              <a:rPr dirty="0"/>
              <a:t>for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2496311" y="246888"/>
            <a:ext cx="5515610" cy="1705610"/>
            <a:chOff x="2496311" y="246888"/>
            <a:chExt cx="5515610" cy="1705610"/>
          </a:xfrm>
        </p:grpSpPr>
        <p:sp>
          <p:nvSpPr>
            <p:cNvPr id="5" name="object 5"/>
            <p:cNvSpPr/>
            <p:nvPr/>
          </p:nvSpPr>
          <p:spPr>
            <a:xfrm>
              <a:off x="2496311" y="246888"/>
              <a:ext cx="5515355" cy="111099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589019" y="841247"/>
              <a:ext cx="3191255" cy="111099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380489" y="385317"/>
            <a:ext cx="7477759" cy="6062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1270" marR="1310005" indent="-1092835">
              <a:lnSpc>
                <a:spcPct val="100000"/>
              </a:lnSpc>
              <a:spcBef>
                <a:spcPts val="100"/>
              </a:spcBef>
            </a:pPr>
            <a:r>
              <a:rPr sz="3900" dirty="0">
                <a:solidFill>
                  <a:srgbClr val="562213"/>
                </a:solidFill>
                <a:latin typeface="Arial"/>
                <a:cs typeface="Arial"/>
              </a:rPr>
              <a:t>successful working</a:t>
            </a:r>
            <a:r>
              <a:rPr sz="3900" spc="-95" dirty="0">
                <a:solidFill>
                  <a:srgbClr val="562213"/>
                </a:solidFill>
                <a:latin typeface="Arial"/>
                <a:cs typeface="Arial"/>
              </a:rPr>
              <a:t> </a:t>
            </a:r>
            <a:r>
              <a:rPr sz="3900" spc="5" dirty="0">
                <a:solidFill>
                  <a:srgbClr val="562213"/>
                </a:solidFill>
                <a:latin typeface="Arial"/>
                <a:cs typeface="Arial"/>
              </a:rPr>
              <a:t>of  </a:t>
            </a:r>
            <a:r>
              <a:rPr sz="3900" spc="-30" dirty="0">
                <a:solidFill>
                  <a:srgbClr val="562213"/>
                </a:solidFill>
                <a:latin typeface="Arial"/>
                <a:cs typeface="Arial"/>
              </a:rPr>
              <a:t>democracy.</a:t>
            </a:r>
            <a:endParaRPr sz="3900">
              <a:latin typeface="Arial"/>
              <a:cs typeface="Arial"/>
            </a:endParaRPr>
          </a:p>
          <a:p>
            <a:pPr marL="295910" indent="-283845" algn="just">
              <a:lnSpc>
                <a:spcPts val="3005"/>
              </a:lnSpc>
              <a:buClr>
                <a:srgbClr val="3891A7"/>
              </a:buClr>
              <a:buSzPct val="79687"/>
              <a:buFont typeface="Arial"/>
              <a:buChar char=""/>
              <a:tabLst>
                <a:tab pos="296545" algn="l"/>
              </a:tabLst>
            </a:pP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2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system</a:t>
            </a:r>
            <a:r>
              <a:rPr sz="3200" spc="4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can</a:t>
            </a:r>
            <a:r>
              <a:rPr sz="3200" spc="46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be</a:t>
            </a:r>
            <a:r>
              <a:rPr sz="3200" spc="47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termed</a:t>
            </a:r>
            <a:r>
              <a:rPr sz="3200" spc="4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as</a:t>
            </a:r>
            <a:r>
              <a:rPr sz="3200" spc="4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</a:t>
            </a:r>
            <a:r>
              <a:rPr sz="3200" spc="46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genuine</a:t>
            </a:r>
            <a:r>
              <a:rPr sz="3200" spc="475" dirty="0">
                <a:latin typeface="Times New Roman"/>
                <a:cs typeface="Times New Roman"/>
              </a:rPr>
              <a:t> </a:t>
            </a:r>
            <a:r>
              <a:rPr sz="3200" spc="-125" dirty="0">
                <a:latin typeface="Times New Roman"/>
                <a:cs typeface="Times New Roman"/>
              </a:rPr>
              <a:t>and</a:t>
            </a:r>
            <a:endParaRPr sz="3200">
              <a:latin typeface="Times New Roman"/>
              <a:cs typeface="Times New Roman"/>
            </a:endParaRPr>
          </a:p>
          <a:p>
            <a:pPr marL="295910" marR="5080" algn="just">
              <a:lnSpc>
                <a:spcPct val="100000"/>
              </a:lnSpc>
            </a:pPr>
            <a:r>
              <a:rPr sz="3200" dirty="0">
                <a:latin typeface="Times New Roman"/>
                <a:cs typeface="Times New Roman"/>
              </a:rPr>
              <a:t>comprehensive democracy </a:t>
            </a:r>
            <a:r>
              <a:rPr sz="3200" spc="-5" dirty="0">
                <a:latin typeface="Times New Roman"/>
                <a:cs typeface="Times New Roman"/>
              </a:rPr>
              <a:t>only </a:t>
            </a:r>
            <a:r>
              <a:rPr sz="3200" dirty="0">
                <a:latin typeface="Times New Roman"/>
                <a:cs typeface="Times New Roman"/>
              </a:rPr>
              <a:t>when </a:t>
            </a:r>
            <a:r>
              <a:rPr sz="3200" spc="-5" dirty="0">
                <a:latin typeface="Times New Roman"/>
                <a:cs typeface="Times New Roman"/>
              </a:rPr>
              <a:t>it  fulfills </a:t>
            </a:r>
            <a:r>
              <a:rPr sz="3200" dirty="0">
                <a:latin typeface="Times New Roman"/>
                <a:cs typeface="Times New Roman"/>
              </a:rPr>
              <a:t>both </a:t>
            </a:r>
            <a:r>
              <a:rPr sz="3200" spc="-5" dirty="0">
                <a:latin typeface="Times New Roman"/>
                <a:cs typeface="Times New Roman"/>
              </a:rPr>
              <a:t>political </a:t>
            </a:r>
            <a:r>
              <a:rPr sz="3200" dirty="0">
                <a:latin typeface="Times New Roman"/>
                <a:cs typeface="Times New Roman"/>
              </a:rPr>
              <a:t>and socio-economic  aspects of people’ s </a:t>
            </a:r>
            <a:r>
              <a:rPr sz="3200" spc="-5" dirty="0">
                <a:latin typeface="Times New Roman"/>
                <a:cs typeface="Times New Roman"/>
              </a:rPr>
              <a:t>participation </a:t>
            </a:r>
            <a:r>
              <a:rPr sz="3200" dirty="0">
                <a:latin typeface="Times New Roman"/>
                <a:cs typeface="Times New Roman"/>
              </a:rPr>
              <a:t>and  satisfaction.</a:t>
            </a:r>
            <a:endParaRPr sz="3200">
              <a:latin typeface="Times New Roman"/>
              <a:cs typeface="Times New Roman"/>
            </a:endParaRPr>
          </a:p>
          <a:p>
            <a:pPr marL="295910" marR="5715" indent="-283845" algn="just">
              <a:lnSpc>
                <a:spcPct val="100000"/>
              </a:lnSpc>
              <a:spcBef>
                <a:spcPts val="605"/>
              </a:spcBef>
              <a:buClr>
                <a:srgbClr val="3891A7"/>
              </a:buClr>
              <a:buSzPct val="79687"/>
              <a:buFont typeface="Arial"/>
              <a:buChar char=""/>
              <a:tabLst>
                <a:tab pos="296545" algn="l"/>
              </a:tabLst>
            </a:pPr>
            <a:r>
              <a:rPr sz="3200" dirty="0">
                <a:latin typeface="Times New Roman"/>
                <a:cs typeface="Times New Roman"/>
              </a:rPr>
              <a:t>There may </a:t>
            </a:r>
            <a:r>
              <a:rPr sz="3200" spc="-5" dirty="0">
                <a:latin typeface="Times New Roman"/>
                <a:cs typeface="Times New Roman"/>
              </a:rPr>
              <a:t>be </a:t>
            </a:r>
            <a:r>
              <a:rPr sz="3200" dirty="0">
                <a:latin typeface="Times New Roman"/>
                <a:cs typeface="Times New Roman"/>
              </a:rPr>
              <a:t>two major </a:t>
            </a:r>
            <a:r>
              <a:rPr sz="3200" spc="-45" dirty="0">
                <a:latin typeface="Times New Roman"/>
                <a:cs typeface="Times New Roman"/>
              </a:rPr>
              <a:t>categories:  </a:t>
            </a:r>
            <a:r>
              <a:rPr sz="3200" spc="-5" dirty="0">
                <a:latin typeface="Times New Roman"/>
                <a:cs typeface="Times New Roman"/>
              </a:rPr>
              <a:t>(a)political conditions, and (b) social </a:t>
            </a:r>
            <a:r>
              <a:rPr sz="3200" dirty="0">
                <a:latin typeface="Times New Roman"/>
                <a:cs typeface="Times New Roman"/>
              </a:rPr>
              <a:t>and  economic </a:t>
            </a:r>
            <a:r>
              <a:rPr sz="3200" spc="-5" dirty="0">
                <a:latin typeface="Times New Roman"/>
                <a:cs typeface="Times New Roman"/>
              </a:rPr>
              <a:t>conditions </a:t>
            </a:r>
            <a:r>
              <a:rPr sz="3200" dirty="0">
                <a:latin typeface="Times New Roman"/>
                <a:cs typeface="Times New Roman"/>
              </a:rPr>
              <a:t>– </a:t>
            </a:r>
            <a:r>
              <a:rPr sz="3200" spc="-5" dirty="0">
                <a:latin typeface="Times New Roman"/>
                <a:cs typeface="Times New Roman"/>
              </a:rPr>
              <a:t>the fulfillment </a:t>
            </a:r>
            <a:r>
              <a:rPr sz="3200" dirty="0">
                <a:latin typeface="Times New Roman"/>
                <a:cs typeface="Times New Roman"/>
              </a:rPr>
              <a:t>of the  first </a:t>
            </a:r>
            <a:r>
              <a:rPr sz="3200" spc="-5" dirty="0">
                <a:latin typeface="Times New Roman"/>
                <a:cs typeface="Times New Roman"/>
              </a:rPr>
              <a:t>leads to political </a:t>
            </a:r>
            <a:r>
              <a:rPr sz="3200" dirty="0">
                <a:latin typeface="Times New Roman"/>
                <a:cs typeface="Times New Roman"/>
              </a:rPr>
              <a:t>democracy and </a:t>
            </a:r>
            <a:r>
              <a:rPr sz="3200" spc="-5" dirty="0">
                <a:latin typeface="Times New Roman"/>
                <a:cs typeface="Times New Roman"/>
              </a:rPr>
              <a:t>the  </a:t>
            </a:r>
            <a:r>
              <a:rPr sz="3200" dirty="0">
                <a:latin typeface="Times New Roman"/>
                <a:cs typeface="Times New Roman"/>
              </a:rPr>
              <a:t>second as social democracy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DC66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2110</Words>
  <Application>Microsoft Office PowerPoint</Application>
  <PresentationFormat>On-screen Show (4:3)</PresentationFormat>
  <Paragraphs>142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Office Theme</vt:lpstr>
      <vt:lpstr>Democracy</vt:lpstr>
      <vt:lpstr>Introduction</vt:lpstr>
      <vt:lpstr>Meaning</vt:lpstr>
      <vt:lpstr>PowerPoint Presentation</vt:lpstr>
      <vt:lpstr> A democracy is a system where people can change their  rulers in a peaceful manner and the government is given  the right to rule because the people say it may.</vt:lpstr>
      <vt:lpstr>Definition</vt:lpstr>
      <vt:lpstr>Principals of democracy</vt:lpstr>
      <vt:lpstr>Why we prefer Democracy</vt:lpstr>
      <vt:lpstr>Conditions necessary for</vt:lpstr>
      <vt:lpstr>PowerPoint Presentation</vt:lpstr>
      <vt:lpstr>PowerPoint Presentation</vt:lpstr>
      <vt:lpstr> social</vt:lpstr>
      <vt:lpstr>CHALLENGES</vt:lpstr>
      <vt:lpstr>PowerPoint Presentation</vt:lpstr>
      <vt:lpstr>  India is a very large country full of diversities –  linguistically , culturally, religiously. At the time of</vt:lpstr>
      <vt:lpstr>Corruption</vt:lpstr>
      <vt:lpstr>PowerPoint Presentation</vt:lpstr>
      <vt:lpstr> In recent years, various scams have been coming  out in our country in quick succession. In fact,  corruption is a sign of political instability and  institutional decay, challenging seriously the  validity and propriety of governance.</vt:lpstr>
      <vt:lpstr>Casteism</vt:lpstr>
      <vt:lpstr>PowerPoint Presentation</vt:lpstr>
      <vt:lpstr>PowerPoint Presentation</vt:lpstr>
      <vt:lpstr>Communalism</vt:lpstr>
      <vt:lpstr>PowerPoint Presentation</vt:lpstr>
      <vt:lpstr>Regionalism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Democracy</dc:title>
  <cp:lastModifiedBy>Sanjay Kumar Shandilya</cp:lastModifiedBy>
  <cp:revision>1</cp:revision>
  <dcterms:created xsi:type="dcterms:W3CDTF">2020-08-30T15:54:53Z</dcterms:created>
  <dcterms:modified xsi:type="dcterms:W3CDTF">2020-08-30T15:59:41Z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2017-07-05T00:00:00Z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2020-08-30T00:00:00Z</vt:filetime>
  </property>
</Properties>
</file>